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sldIdLst>
    <p:sldId id="257" r:id="rId2"/>
    <p:sldId id="258" r:id="rId3"/>
    <p:sldId id="291" r:id="rId4"/>
    <p:sldId id="260" r:id="rId5"/>
    <p:sldId id="261" r:id="rId6"/>
    <p:sldId id="285" r:id="rId7"/>
    <p:sldId id="262" r:id="rId8"/>
    <p:sldId id="287" r:id="rId9"/>
    <p:sldId id="267" r:id="rId10"/>
    <p:sldId id="268" r:id="rId11"/>
    <p:sldId id="269" r:id="rId12"/>
    <p:sldId id="270" r:id="rId13"/>
    <p:sldId id="275" r:id="rId14"/>
    <p:sldId id="281" r:id="rId15"/>
    <p:sldId id="264" r:id="rId16"/>
    <p:sldId id="294" r:id="rId17"/>
    <p:sldId id="295" r:id="rId18"/>
    <p:sldId id="265" r:id="rId19"/>
    <p:sldId id="284" r:id="rId20"/>
    <p:sldId id="293" r:id="rId21"/>
    <p:sldId id="289" r:id="rId22"/>
  </p:sldIdLst>
  <p:sldSz cx="7556500" cy="10699750"/>
  <p:notesSz cx="7556500" cy="10699750"/>
  <p:embeddedFontLst>
    <p:embeddedFont>
      <p:font typeface="Book Antiqua" panose="02040602050305030304" pitchFamily="18" charset="0"/>
      <p:regular r:id="rId24"/>
      <p:bold r:id="rId25"/>
      <p:italic r:id="rId26"/>
      <p:boldItalic r:id="rId27"/>
    </p:embeddedFont>
    <p:embeddedFont>
      <p:font typeface="Lato Light" panose="020F0302020204030204" pitchFamily="34" charset="0"/>
      <p:regular r:id="rId28"/>
      <p:italic r:id="rId29"/>
    </p:embeddedFont>
    <p:embeddedFont>
      <p:font typeface="Open Sans" panose="020B0606030504020204" pitchFamily="34" charset="0"/>
      <p:regular r:id="rId30"/>
      <p:bold r:id="rId31"/>
      <p:italic r:id="rId32"/>
      <p:boldItalic r:id="rId33"/>
    </p:embeddedFont>
    <p:embeddedFont>
      <p:font typeface="Palatino Linotype" panose="02040502050505030304" pitchFamily="18"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custDataLst>
    <p:tags r:id="rId42"/>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9059" autoAdjust="0"/>
    <p:restoredTop sz="94698"/>
  </p:normalViewPr>
  <p:slideViewPr>
    <p:cSldViewPr>
      <p:cViewPr>
        <p:scale>
          <a:sx n="78" d="100"/>
          <a:sy n="78" d="100"/>
        </p:scale>
        <p:origin x="1768" y="-124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1156"/>
    </p:cViewPr>
  </p:sorterViewPr>
  <p:notesViewPr>
    <p:cSldViewPr>
      <p:cViewPr varScale="1">
        <p:scale>
          <a:sx n="43" d="100"/>
          <a:sy n="43" d="100"/>
        </p:scale>
        <p:origin x="2780"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42330B79-9203-44C8-9E9C-1E5C0CB31A21}" type="datetimeFigureOut">
              <a:rPr lang="tr-TR" smtClean="0"/>
              <a:t>10.05.2024</a:t>
            </a:fld>
            <a:endParaRPr lang="tr-TR"/>
          </a:p>
        </p:txBody>
      </p:sp>
      <p:sp>
        <p:nvSpPr>
          <p:cNvPr id="4" name="Slayt Resmi Yer Tutucusu 3"/>
          <p:cNvSpPr>
            <a:spLocks noGrp="1" noRot="1" noChangeAspect="1"/>
          </p:cNvSpPr>
          <p:nvPr>
            <p:ph type="sldImg" idx="2"/>
          </p:nvPr>
        </p:nvSpPr>
        <p:spPr>
          <a:xfrm>
            <a:off x="2503488" y="1338263"/>
            <a:ext cx="2549525" cy="36099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755650" y="5149850"/>
            <a:ext cx="6045200" cy="4213225"/>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10163175"/>
            <a:ext cx="3275013" cy="53657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4279900" y="10163175"/>
            <a:ext cx="3275013" cy="536575"/>
          </a:xfrm>
          <a:prstGeom prst="rect">
            <a:avLst/>
          </a:prstGeom>
        </p:spPr>
        <p:txBody>
          <a:bodyPr vert="horz" lIns="91440" tIns="45720" rIns="91440" bIns="45720" rtlCol="0" anchor="b"/>
          <a:lstStyle>
            <a:lvl1pPr algn="r">
              <a:defRPr sz="1200"/>
            </a:lvl1pPr>
          </a:lstStyle>
          <a:p>
            <a:fld id="{594D6B1E-6401-4396-9031-1CB6C1C4EF2B}" type="slidenum">
              <a:rPr lang="tr-TR" smtClean="0"/>
              <a:t>‹#›</a:t>
            </a:fld>
            <a:endParaRPr lang="tr-TR"/>
          </a:p>
        </p:txBody>
      </p:sp>
    </p:spTree>
    <p:extLst>
      <p:ext uri="{BB962C8B-B14F-4D97-AF65-F5344CB8AC3E}">
        <p14:creationId xmlns:p14="http://schemas.microsoft.com/office/powerpoint/2010/main" val="11613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94D6B1E-6401-4396-9031-1CB6C1C4EF2B}" type="slidenum">
              <a:rPr lang="tr-TR" smtClean="0"/>
              <a:t>4</a:t>
            </a:fld>
            <a:endParaRPr lang="tr-TR"/>
          </a:p>
        </p:txBody>
      </p:sp>
    </p:spTree>
    <p:extLst>
      <p:ext uri="{BB962C8B-B14F-4D97-AF65-F5344CB8AC3E}">
        <p14:creationId xmlns:p14="http://schemas.microsoft.com/office/powerpoint/2010/main" val="1478671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6922"/>
            <a:ext cx="6428422" cy="224694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91860"/>
            <a:ext cx="5293995" cy="26749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50768"/>
            <a:ext cx="2420112" cy="534987"/>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50768"/>
            <a:ext cx="1739455" cy="534987"/>
          </a:xfrm>
          <a:prstGeom prst="rect">
            <a:avLst/>
          </a:prstGeom>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5445252" y="9950768"/>
            <a:ext cx="1739455" cy="534987"/>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202020"/>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2571369" y="9950768"/>
            <a:ext cx="2420112" cy="534987"/>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sldNum" sz="quarter" idx="7"/>
          </p:nvPr>
        </p:nvSpPr>
        <p:spPr>
          <a:xfrm>
            <a:off x="5445252" y="9950768"/>
            <a:ext cx="1739455" cy="534987"/>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202020"/>
                </a:solidFill>
                <a:latin typeface="Palatino Linotype"/>
                <a:cs typeface="Palatino Linotype"/>
              </a:defRPr>
            </a:lvl1pPr>
          </a:lstStyle>
          <a:p>
            <a:endParaRPr/>
          </a:p>
        </p:txBody>
      </p:sp>
      <p:sp>
        <p:nvSpPr>
          <p:cNvPr id="3" name="Holder 3"/>
          <p:cNvSpPr>
            <a:spLocks noGrp="1"/>
          </p:cNvSpPr>
          <p:nvPr>
            <p:ph sz="half" idx="2"/>
          </p:nvPr>
        </p:nvSpPr>
        <p:spPr>
          <a:xfrm>
            <a:off x="378142" y="2460942"/>
            <a:ext cx="3289839" cy="70618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60942"/>
            <a:ext cx="3289839" cy="70618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2571369" y="9950768"/>
            <a:ext cx="2420112" cy="534987"/>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378142" y="9950768"/>
            <a:ext cx="1739455" cy="534987"/>
          </a:xfrm>
          <a:prstGeom prst="rect">
            <a:avLst/>
          </a:prstGeom>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a:xfrm>
            <a:off x="5445252" y="9950768"/>
            <a:ext cx="1739455" cy="534987"/>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202020"/>
                </a:solidFill>
                <a:latin typeface="Palatino Linotype"/>
                <a:cs typeface="Palatino Linotype"/>
              </a:defRPr>
            </a:lvl1pPr>
          </a:lstStyle>
          <a:p>
            <a:endParaRPr/>
          </a:p>
        </p:txBody>
      </p:sp>
      <p:sp>
        <p:nvSpPr>
          <p:cNvPr id="3" name="Holder 3"/>
          <p:cNvSpPr>
            <a:spLocks noGrp="1"/>
          </p:cNvSpPr>
          <p:nvPr>
            <p:ph type="ftr" sz="quarter" idx="5"/>
          </p:nvPr>
        </p:nvSpPr>
        <p:spPr>
          <a:xfrm>
            <a:off x="2571369" y="9950768"/>
            <a:ext cx="2420112" cy="534987"/>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378142" y="9950768"/>
            <a:ext cx="1739455" cy="534987"/>
          </a:xfrm>
          <a:prstGeom prst="rect">
            <a:avLst/>
          </a:prstGeom>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a:xfrm>
            <a:off x="5445252" y="9950768"/>
            <a:ext cx="1739455" cy="534987"/>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6" name="Holder 2">
            <a:extLst>
              <a:ext uri="{FF2B5EF4-FFF2-40B4-BE49-F238E27FC236}">
                <a16:creationId xmlns:a16="http://schemas.microsoft.com/office/drawing/2014/main" id="{FB3E49A9-3370-BDA9-8D67-E7883B29E650}"/>
              </a:ext>
            </a:extLst>
          </p:cNvPr>
          <p:cNvSpPr txBox="1">
            <a:spLocks/>
          </p:cNvSpPr>
          <p:nvPr userDrawn="1"/>
        </p:nvSpPr>
        <p:spPr>
          <a:xfrm>
            <a:off x="-184150" y="10366505"/>
            <a:ext cx="2043307" cy="238500"/>
          </a:xfrm>
          <a:prstGeom prst="rect">
            <a:avLst/>
          </a:prstGeom>
        </p:spPr>
        <p:txBody>
          <a:bodyPr lIns="0" tIns="0" rIns="0" bIns="0"/>
          <a:lstStyle>
            <a:defPPr>
              <a:defRPr lang="tr-TR"/>
            </a:defPPr>
            <a:lvl1pPr marL="0" algn="ctr" defTabSz="914400" rtl="0" eaLnBrk="1" latinLnBrk="0" hangingPunct="1">
              <a:defRPr sz="11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www.pdricma.com.tr</a:t>
            </a:r>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33" name="bg object 33"/>
          <p:cNvPicPr/>
          <p:nvPr/>
        </p:nvPicPr>
        <p:blipFill>
          <a:blip r:embed="rId2" cstate="print"/>
          <a:stretch>
            <a:fillRect/>
          </a:stretch>
        </p:blipFill>
        <p:spPr>
          <a:xfrm>
            <a:off x="1675112" y="1080907"/>
            <a:ext cx="4213584" cy="3298417"/>
          </a:xfrm>
          <a:prstGeom prst="rect">
            <a:avLst/>
          </a:prstGeom>
        </p:spPr>
      </p:pic>
      <p:sp>
        <p:nvSpPr>
          <p:cNvPr id="2" name="Holder 2"/>
          <p:cNvSpPr>
            <a:spLocks noGrp="1"/>
          </p:cNvSpPr>
          <p:nvPr>
            <p:ph type="ftr" sz="quarter" idx="5"/>
          </p:nvPr>
        </p:nvSpPr>
        <p:spPr>
          <a:xfrm>
            <a:off x="-184150" y="10366505"/>
            <a:ext cx="2043307" cy="238500"/>
          </a:xfrm>
          <a:prstGeom prst="rect">
            <a:avLst/>
          </a:prstGeom>
        </p:spPr>
        <p:txBody>
          <a:bodyPr lIns="0" tIns="0" rIns="0" bIns="0"/>
          <a:lstStyle>
            <a:lvl1pPr algn="ctr">
              <a:defRPr sz="1100" b="1">
                <a:solidFill>
                  <a:schemeClr val="tx1">
                    <a:tint val="75000"/>
                  </a:schemeClr>
                </a:solidFill>
              </a:defRPr>
            </a:lvl1pPr>
          </a:lstStyle>
          <a:p>
            <a:r>
              <a:rPr lang="tr-TR" dirty="0"/>
              <a:t>www.pdricma.com.tr</a:t>
            </a:r>
          </a:p>
        </p:txBody>
      </p:sp>
      <p:sp>
        <p:nvSpPr>
          <p:cNvPr id="4" name="Holder 4"/>
          <p:cNvSpPr>
            <a:spLocks noGrp="1"/>
          </p:cNvSpPr>
          <p:nvPr>
            <p:ph type="sldNum" sz="quarter" idx="7"/>
          </p:nvPr>
        </p:nvSpPr>
        <p:spPr>
          <a:xfrm>
            <a:off x="5445252" y="9950768"/>
            <a:ext cx="1739455" cy="534987"/>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object 2">
            <a:extLst>
              <a:ext uri="{FF2B5EF4-FFF2-40B4-BE49-F238E27FC236}">
                <a16:creationId xmlns:a16="http://schemas.microsoft.com/office/drawing/2014/main" id="{ECE1BB55-C8E3-4E07-86F2-DE1DDE8AF715}"/>
              </a:ext>
            </a:extLst>
          </p:cNvPr>
          <p:cNvSpPr/>
          <p:nvPr/>
        </p:nvSpPr>
        <p:spPr>
          <a:xfrm>
            <a:off x="3" y="442809"/>
            <a:ext cx="145415" cy="4471036"/>
          </a:xfrm>
          <a:custGeom>
            <a:avLst/>
            <a:gdLst/>
            <a:ahLst/>
            <a:cxnLst/>
            <a:rect l="l" t="t" r="r" b="b"/>
            <a:pathLst>
              <a:path w="145415" h="4471035">
                <a:moveTo>
                  <a:pt x="145214" y="0"/>
                </a:moveTo>
                <a:lnTo>
                  <a:pt x="145214" y="4470961"/>
                </a:lnTo>
                <a:lnTo>
                  <a:pt x="0" y="4470961"/>
                </a:lnTo>
                <a:lnTo>
                  <a:pt x="0" y="0"/>
                </a:lnTo>
                <a:lnTo>
                  <a:pt x="145214" y="0"/>
                </a:lnTo>
                <a:close/>
              </a:path>
            </a:pathLst>
          </a:custGeom>
          <a:solidFill>
            <a:srgbClr val="1986C8"/>
          </a:solidFill>
        </p:spPr>
        <p:txBody>
          <a:bodyPr wrap="square" lIns="0" tIns="0" rIns="0" bIns="0" rtlCol="0"/>
          <a:lstStyle/>
          <a:p>
            <a:endParaRPr sz="1800"/>
          </a:p>
        </p:txBody>
      </p:sp>
      <p:sp>
        <p:nvSpPr>
          <p:cNvPr id="8" name="object 4">
            <a:extLst>
              <a:ext uri="{FF2B5EF4-FFF2-40B4-BE49-F238E27FC236}">
                <a16:creationId xmlns:a16="http://schemas.microsoft.com/office/drawing/2014/main" id="{09CBBB3A-F2FE-44F0-9549-095D740160BC}"/>
              </a:ext>
            </a:extLst>
          </p:cNvPr>
          <p:cNvSpPr/>
          <p:nvPr/>
        </p:nvSpPr>
        <p:spPr>
          <a:xfrm>
            <a:off x="3236549" y="10378440"/>
            <a:ext cx="4326890" cy="153035"/>
          </a:xfrm>
          <a:custGeom>
            <a:avLst/>
            <a:gdLst/>
            <a:ahLst/>
            <a:cxnLst/>
            <a:rect l="l" t="t" r="r" b="b"/>
            <a:pathLst>
              <a:path w="4326890" h="153034">
                <a:moveTo>
                  <a:pt x="4326300" y="152528"/>
                </a:moveTo>
                <a:lnTo>
                  <a:pt x="0" y="152528"/>
                </a:lnTo>
                <a:lnTo>
                  <a:pt x="0" y="0"/>
                </a:lnTo>
                <a:lnTo>
                  <a:pt x="4326300" y="0"/>
                </a:lnTo>
                <a:lnTo>
                  <a:pt x="4326300" y="152528"/>
                </a:lnTo>
                <a:close/>
              </a:path>
            </a:pathLst>
          </a:custGeom>
          <a:solidFill>
            <a:srgbClr val="797979"/>
          </a:solidFill>
        </p:spPr>
        <p:txBody>
          <a:bodyPr wrap="square" lIns="0" tIns="0" rIns="0" bIns="0" rtlCol="0"/>
          <a:lstStyle/>
          <a:p>
            <a:endParaRPr sz="1800"/>
          </a:p>
        </p:txBody>
      </p:sp>
      <p:pic>
        <p:nvPicPr>
          <p:cNvPr id="6" name="Resim 5" descr="metin, yazı tipi, grafik, ekran görüntüsü içeren bir resim&#10;&#10;Açıklama otomatik olarak oluşturuldu">
            <a:extLst>
              <a:ext uri="{FF2B5EF4-FFF2-40B4-BE49-F238E27FC236}">
                <a16:creationId xmlns:a16="http://schemas.microsoft.com/office/drawing/2014/main" id="{4609AAA8-BAEC-F3B1-EDCD-2520BDC12E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3050" y="116887"/>
            <a:ext cx="1915675" cy="65184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20721" y="567590"/>
            <a:ext cx="4121406" cy="391794"/>
          </a:xfrm>
          <a:prstGeom prst="rect">
            <a:avLst/>
          </a:prstGeom>
        </p:spPr>
        <p:txBody>
          <a:bodyPr wrap="square" lIns="0" tIns="0" rIns="0" bIns="0">
            <a:spAutoFit/>
          </a:bodyPr>
          <a:lstStyle>
            <a:lvl1pPr>
              <a:defRPr sz="2400" b="1" i="0">
                <a:solidFill>
                  <a:srgbClr val="202020"/>
                </a:solidFill>
                <a:latin typeface="Palatino Linotype"/>
                <a:cs typeface="Palatino Linotype"/>
              </a:defRPr>
            </a:lvl1pPr>
          </a:lstStyle>
          <a:p>
            <a:endParaRPr/>
          </a:p>
        </p:txBody>
      </p:sp>
      <p:sp>
        <p:nvSpPr>
          <p:cNvPr id="3" name="Holder 3"/>
          <p:cNvSpPr>
            <a:spLocks noGrp="1"/>
          </p:cNvSpPr>
          <p:nvPr>
            <p:ph type="body" idx="1"/>
          </p:nvPr>
        </p:nvSpPr>
        <p:spPr>
          <a:xfrm>
            <a:off x="860738" y="4075875"/>
            <a:ext cx="5841372" cy="6108065"/>
          </a:xfrm>
          <a:prstGeom prst="rect">
            <a:avLst/>
          </a:prstGeom>
        </p:spPr>
        <p:txBody>
          <a:bodyPr wrap="square" lIns="0" tIns="0" rIns="0" bIns="0">
            <a:spAutoFit/>
          </a:bodyPr>
          <a:lstStyle>
            <a:lvl1pPr>
              <a:defRPr b="0" i="0">
                <a:solidFill>
                  <a:schemeClr val="tx1"/>
                </a:solidFill>
              </a:defRPr>
            </a:lvl1pPr>
          </a:lstStyle>
          <a:p>
            <a:endParaRPr/>
          </a:p>
        </p:txBody>
      </p:sp>
      <p:sp>
        <p:nvSpPr>
          <p:cNvPr id="4" name="object 2">
            <a:extLst>
              <a:ext uri="{FF2B5EF4-FFF2-40B4-BE49-F238E27FC236}">
                <a16:creationId xmlns:a16="http://schemas.microsoft.com/office/drawing/2014/main" id="{0B086BBC-CA89-4AE2-85D2-B5CAAF57E9B1}"/>
              </a:ext>
            </a:extLst>
          </p:cNvPr>
          <p:cNvSpPr/>
          <p:nvPr/>
        </p:nvSpPr>
        <p:spPr>
          <a:xfrm>
            <a:off x="3" y="442809"/>
            <a:ext cx="145415" cy="4471036"/>
          </a:xfrm>
          <a:custGeom>
            <a:avLst/>
            <a:gdLst/>
            <a:ahLst/>
            <a:cxnLst/>
            <a:rect l="l" t="t" r="r" b="b"/>
            <a:pathLst>
              <a:path w="145415" h="4471035">
                <a:moveTo>
                  <a:pt x="145214" y="0"/>
                </a:moveTo>
                <a:lnTo>
                  <a:pt x="145214" y="4470961"/>
                </a:lnTo>
                <a:lnTo>
                  <a:pt x="0" y="4470961"/>
                </a:lnTo>
                <a:lnTo>
                  <a:pt x="0" y="0"/>
                </a:lnTo>
                <a:lnTo>
                  <a:pt x="145214" y="0"/>
                </a:lnTo>
                <a:close/>
              </a:path>
            </a:pathLst>
          </a:custGeom>
          <a:solidFill>
            <a:srgbClr val="1986C8"/>
          </a:solidFill>
        </p:spPr>
        <p:txBody>
          <a:bodyPr wrap="square" lIns="0" tIns="0" rIns="0" bIns="0" rtlCol="0"/>
          <a:lstStyle/>
          <a:p>
            <a:endParaRPr sz="1800"/>
          </a:p>
        </p:txBody>
      </p:sp>
      <p:sp>
        <p:nvSpPr>
          <p:cNvPr id="5" name="object 4">
            <a:extLst>
              <a:ext uri="{FF2B5EF4-FFF2-40B4-BE49-F238E27FC236}">
                <a16:creationId xmlns:a16="http://schemas.microsoft.com/office/drawing/2014/main" id="{1F303697-A81D-474D-BB9B-8535E0B838E7}"/>
              </a:ext>
            </a:extLst>
          </p:cNvPr>
          <p:cNvSpPr/>
          <p:nvPr/>
        </p:nvSpPr>
        <p:spPr>
          <a:xfrm>
            <a:off x="3236549" y="10378440"/>
            <a:ext cx="4326890" cy="153035"/>
          </a:xfrm>
          <a:custGeom>
            <a:avLst/>
            <a:gdLst/>
            <a:ahLst/>
            <a:cxnLst/>
            <a:rect l="l" t="t" r="r" b="b"/>
            <a:pathLst>
              <a:path w="4326890" h="153034">
                <a:moveTo>
                  <a:pt x="4326300" y="152528"/>
                </a:moveTo>
                <a:lnTo>
                  <a:pt x="0" y="152528"/>
                </a:lnTo>
                <a:lnTo>
                  <a:pt x="0" y="0"/>
                </a:lnTo>
                <a:lnTo>
                  <a:pt x="4326300" y="0"/>
                </a:lnTo>
                <a:lnTo>
                  <a:pt x="4326300" y="152528"/>
                </a:lnTo>
                <a:close/>
              </a:path>
            </a:pathLst>
          </a:custGeom>
          <a:solidFill>
            <a:srgbClr val="797979"/>
          </a:solidFill>
        </p:spPr>
        <p:txBody>
          <a:bodyPr wrap="square" lIns="0" tIns="0" rIns="0" bIns="0" rtlCol="0"/>
          <a:lstStyle/>
          <a:p>
            <a:endParaRPr sz="1800"/>
          </a:p>
        </p:txBody>
      </p:sp>
      <p:pic>
        <p:nvPicPr>
          <p:cNvPr id="8" name="Resim 7" descr="metin, yazı tipi, grafik, ekran görüntüsü içeren bir resim&#10;&#10;Açıklama otomatik olarak oluşturuldu">
            <a:extLst>
              <a:ext uri="{FF2B5EF4-FFF2-40B4-BE49-F238E27FC236}">
                <a16:creationId xmlns:a16="http://schemas.microsoft.com/office/drawing/2014/main" id="{5B26B7CC-4EF5-5F96-D09B-57A6A6CD8F5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3050" y="116887"/>
            <a:ext cx="1915675" cy="651844"/>
          </a:xfrm>
          <a:prstGeom prst="rect">
            <a:avLst/>
          </a:prstGeom>
        </p:spPr>
      </p:pic>
      <p:sp>
        <p:nvSpPr>
          <p:cNvPr id="9" name="Holder 2">
            <a:extLst>
              <a:ext uri="{FF2B5EF4-FFF2-40B4-BE49-F238E27FC236}">
                <a16:creationId xmlns:a16="http://schemas.microsoft.com/office/drawing/2014/main" id="{ABD106BA-E34A-4FA7-C02B-58C58981C7EE}"/>
              </a:ext>
            </a:extLst>
          </p:cNvPr>
          <p:cNvSpPr>
            <a:spLocks noGrp="1"/>
          </p:cNvSpPr>
          <p:nvPr>
            <p:ph type="ftr" sz="quarter" idx="3"/>
          </p:nvPr>
        </p:nvSpPr>
        <p:spPr>
          <a:xfrm>
            <a:off x="-184150" y="10366505"/>
            <a:ext cx="2043307" cy="238500"/>
          </a:xfrm>
          <a:prstGeom prst="rect">
            <a:avLst/>
          </a:prstGeom>
        </p:spPr>
        <p:txBody>
          <a:bodyPr lIns="0" tIns="0" rIns="0" bIns="0"/>
          <a:lstStyle>
            <a:lvl1pPr algn="ctr">
              <a:defRPr sz="1100" b="1">
                <a:solidFill>
                  <a:schemeClr val="tx1">
                    <a:tint val="75000"/>
                  </a:schemeClr>
                </a:solidFill>
              </a:defRPr>
            </a:lvl1pPr>
          </a:lstStyle>
          <a:p>
            <a:r>
              <a:rPr lang="tr-TR" dirty="0"/>
              <a:t>www.pdricma.com.tr</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mailto:info@pdricma.com.tr" TargetMode="Externa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8" Type="http://schemas.openxmlformats.org/officeDocument/2006/relationships/hyperlink" Target="https://www.linkedin.com/company/pdrhr/" TargetMode="External"/><Relationship Id="rId13" Type="http://schemas.openxmlformats.org/officeDocument/2006/relationships/image" Target="../media/image4.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hyperlink" Target="http://www.pdricma.com.tr/" TargetMode="Externa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hyperlink" Target="https://www.instagram.com/pdrinternational/" TargetMode="External"/><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6.png"/><Relationship Id="rId10" Type="http://schemas.openxmlformats.org/officeDocument/2006/relationships/hyperlink" Target="https://twitter.com/PDR_Int" TargetMode="External"/><Relationship Id="rId4" Type="http://schemas.openxmlformats.org/officeDocument/2006/relationships/hyperlink" Target="http://www.facebook.com/pdrinternationalturkey/" TargetMode="External"/><Relationship Id="rId9" Type="http://schemas.openxmlformats.org/officeDocument/2006/relationships/image" Target="../media/image21.png"/><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pdricma.com.tr/koc-havuzumuz" TargetMode="Externa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www.pdricma.com.tr/"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1.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https://pdricma.com.tr/koc-havuzumuz"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hyperlink" Target="mailto:info@pdricma.com.tr" TargetMode="Externa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mailto:info@pdricma.com.tr" TargetMode="Externa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3" cstate="print">
            <a:alphaModFix/>
          </a:blip>
          <a:stretch>
            <a:fillRect/>
          </a:stretch>
        </p:blipFill>
        <p:spPr>
          <a:xfrm rot="5400000">
            <a:off x="2073880" y="4018745"/>
            <a:ext cx="3532288" cy="32825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 name="object 26"/>
          <p:cNvSpPr txBox="1"/>
          <p:nvPr/>
        </p:nvSpPr>
        <p:spPr>
          <a:xfrm>
            <a:off x="534877" y="7478089"/>
            <a:ext cx="6629400" cy="1774845"/>
          </a:xfrm>
          <a:prstGeom prst="rect">
            <a:avLst/>
          </a:prstGeom>
        </p:spPr>
        <p:txBody>
          <a:bodyPr vert="horz" wrap="square" lIns="0" tIns="12700" rIns="0" bIns="0" rtlCol="0">
            <a:spAutoFit/>
          </a:bodyPr>
          <a:lstStyle/>
          <a:p>
            <a:pPr marL="12700" algn="ctr">
              <a:lnSpc>
                <a:spcPct val="100000"/>
              </a:lnSpc>
              <a:spcBef>
                <a:spcPts val="100"/>
              </a:spcBef>
            </a:pPr>
            <a:endParaRPr lang="tr-TR" sz="2000" b="1" spc="-105" dirty="0">
              <a:solidFill>
                <a:srgbClr val="202020"/>
              </a:solidFill>
              <a:latin typeface="Calibri" panose="020F0502020204030204" pitchFamily="34" charset="0"/>
              <a:cs typeface="Calibri" panose="020F0502020204030204" pitchFamily="34" charset="0"/>
            </a:endParaRPr>
          </a:p>
          <a:p>
            <a:pPr marL="12700" algn="ctr">
              <a:lnSpc>
                <a:spcPct val="100000"/>
              </a:lnSpc>
              <a:spcBef>
                <a:spcPts val="100"/>
              </a:spcBef>
            </a:pPr>
            <a:r>
              <a:rPr lang="tr-TR" sz="2400" b="1" spc="210" dirty="0">
                <a:solidFill>
                  <a:srgbClr val="202020"/>
                </a:solidFill>
              </a:rPr>
              <a:t>PROFESYONEL KOÇLUK VE MENTORLUK HİZMETLERİMİZ</a:t>
            </a:r>
          </a:p>
          <a:p>
            <a:pPr marL="12700" algn="ctr">
              <a:spcBef>
                <a:spcPts val="100"/>
              </a:spcBef>
            </a:pPr>
            <a:r>
              <a:rPr lang="tr-TR" sz="2400" b="1" spc="210" dirty="0">
                <a:solidFill>
                  <a:srgbClr val="202020"/>
                </a:solidFill>
              </a:rPr>
              <a:t>2024</a:t>
            </a:r>
          </a:p>
          <a:p>
            <a:pPr marL="12700" algn="ctr">
              <a:lnSpc>
                <a:spcPct val="100000"/>
              </a:lnSpc>
              <a:spcBef>
                <a:spcPts val="100"/>
              </a:spcBef>
            </a:pPr>
            <a:endParaRPr sz="2000" dirty="0">
              <a:latin typeface="Calibri" panose="020F0502020204030204" pitchFamily="34" charset="0"/>
              <a:cs typeface="Calibri" panose="020F0502020204030204" pitchFamily="34" charset="0"/>
            </a:endParaRPr>
          </a:p>
        </p:txBody>
      </p:sp>
      <p:sp>
        <p:nvSpPr>
          <p:cNvPr id="12" name="object 2">
            <a:extLst>
              <a:ext uri="{FF2B5EF4-FFF2-40B4-BE49-F238E27FC236}">
                <a16:creationId xmlns:a16="http://schemas.microsoft.com/office/drawing/2014/main" id="{A4A90DC3-EC29-47FE-B578-2CB505E152EE}"/>
              </a:ext>
            </a:extLst>
          </p:cNvPr>
          <p:cNvSpPr/>
          <p:nvPr/>
        </p:nvSpPr>
        <p:spPr>
          <a:xfrm>
            <a:off x="3" y="442809"/>
            <a:ext cx="145415" cy="4471036"/>
          </a:xfrm>
          <a:custGeom>
            <a:avLst/>
            <a:gdLst/>
            <a:ahLst/>
            <a:cxnLst/>
            <a:rect l="l" t="t" r="r" b="b"/>
            <a:pathLst>
              <a:path w="145415" h="4471035">
                <a:moveTo>
                  <a:pt x="145214" y="0"/>
                </a:moveTo>
                <a:lnTo>
                  <a:pt x="145214" y="4470961"/>
                </a:lnTo>
                <a:lnTo>
                  <a:pt x="0" y="4470961"/>
                </a:lnTo>
                <a:lnTo>
                  <a:pt x="0" y="0"/>
                </a:lnTo>
                <a:lnTo>
                  <a:pt x="145214" y="0"/>
                </a:lnTo>
                <a:close/>
              </a:path>
            </a:pathLst>
          </a:custGeom>
          <a:solidFill>
            <a:srgbClr val="1986C8"/>
          </a:solidFill>
        </p:spPr>
        <p:txBody>
          <a:bodyPr wrap="square" lIns="0" tIns="0" rIns="0" bIns="0" rtlCol="0"/>
          <a:lstStyle/>
          <a:p>
            <a:endParaRPr sz="1800"/>
          </a:p>
        </p:txBody>
      </p:sp>
      <p:sp>
        <p:nvSpPr>
          <p:cNvPr id="13" name="object 4">
            <a:extLst>
              <a:ext uri="{FF2B5EF4-FFF2-40B4-BE49-F238E27FC236}">
                <a16:creationId xmlns:a16="http://schemas.microsoft.com/office/drawing/2014/main" id="{A30EAC1E-405C-4480-A306-930B9AB2B880}"/>
              </a:ext>
            </a:extLst>
          </p:cNvPr>
          <p:cNvSpPr/>
          <p:nvPr/>
        </p:nvSpPr>
        <p:spPr>
          <a:xfrm>
            <a:off x="3236549" y="10378440"/>
            <a:ext cx="4326890" cy="153035"/>
          </a:xfrm>
          <a:custGeom>
            <a:avLst/>
            <a:gdLst/>
            <a:ahLst/>
            <a:cxnLst/>
            <a:rect l="l" t="t" r="r" b="b"/>
            <a:pathLst>
              <a:path w="4326890" h="153034">
                <a:moveTo>
                  <a:pt x="4326300" y="152528"/>
                </a:moveTo>
                <a:lnTo>
                  <a:pt x="0" y="152528"/>
                </a:lnTo>
                <a:lnTo>
                  <a:pt x="0" y="0"/>
                </a:lnTo>
                <a:lnTo>
                  <a:pt x="4326300" y="0"/>
                </a:lnTo>
                <a:lnTo>
                  <a:pt x="4326300" y="152528"/>
                </a:lnTo>
                <a:close/>
              </a:path>
            </a:pathLst>
          </a:custGeom>
          <a:solidFill>
            <a:srgbClr val="797979"/>
          </a:solidFill>
        </p:spPr>
        <p:txBody>
          <a:bodyPr wrap="square" lIns="0" tIns="0" rIns="0" bIns="0" rtlCol="0"/>
          <a:lstStyle/>
          <a:p>
            <a:endParaRPr sz="1800"/>
          </a:p>
        </p:txBody>
      </p:sp>
      <p:sp>
        <p:nvSpPr>
          <p:cNvPr id="17" name="object 28">
            <a:extLst>
              <a:ext uri="{FF2B5EF4-FFF2-40B4-BE49-F238E27FC236}">
                <a16:creationId xmlns:a16="http://schemas.microsoft.com/office/drawing/2014/main" id="{026F9E50-917D-4879-A867-B904A5DD08F6}"/>
              </a:ext>
            </a:extLst>
          </p:cNvPr>
          <p:cNvSpPr txBox="1"/>
          <p:nvPr/>
        </p:nvSpPr>
        <p:spPr>
          <a:xfrm>
            <a:off x="624730" y="2250384"/>
            <a:ext cx="6449695" cy="1515800"/>
          </a:xfrm>
          <a:prstGeom prst="rect">
            <a:avLst/>
          </a:prstGeom>
        </p:spPr>
        <p:txBody>
          <a:bodyPr vert="horz" wrap="square" lIns="0" tIns="12700" rIns="0" bIns="0" rtlCol="0">
            <a:spAutoFit/>
          </a:bodyPr>
          <a:lstStyle/>
          <a:p>
            <a:pPr marL="12700" algn="ctr">
              <a:lnSpc>
                <a:spcPct val="100000"/>
              </a:lnSpc>
            </a:pPr>
            <a:r>
              <a:rPr sz="3200" b="1" spc="195" dirty="0">
                <a:solidFill>
                  <a:srgbClr val="202020"/>
                </a:solidFill>
                <a:cs typeface="Book Antiqua"/>
              </a:rPr>
              <a:t>PDR</a:t>
            </a:r>
            <a:r>
              <a:rPr sz="3200" b="1" spc="225" dirty="0">
                <a:solidFill>
                  <a:srgbClr val="202020"/>
                </a:solidFill>
                <a:cs typeface="Book Antiqua"/>
              </a:rPr>
              <a:t> International</a:t>
            </a:r>
            <a:r>
              <a:rPr sz="3200" b="1" spc="229" dirty="0">
                <a:solidFill>
                  <a:srgbClr val="202020"/>
                </a:solidFill>
                <a:cs typeface="Book Antiqua"/>
              </a:rPr>
              <a:t> </a:t>
            </a:r>
            <a:r>
              <a:rPr sz="3200" b="1" spc="215" dirty="0">
                <a:solidFill>
                  <a:srgbClr val="202020"/>
                </a:solidFill>
                <a:cs typeface="Book Antiqua"/>
              </a:rPr>
              <a:t>Coaching</a:t>
            </a:r>
            <a:r>
              <a:rPr sz="3200" b="1" spc="229" dirty="0">
                <a:solidFill>
                  <a:srgbClr val="202020"/>
                </a:solidFill>
                <a:cs typeface="Book Antiqua"/>
              </a:rPr>
              <a:t> </a:t>
            </a:r>
            <a:endParaRPr lang="tr-TR" sz="3200" b="1" spc="229" dirty="0">
              <a:solidFill>
                <a:srgbClr val="202020"/>
              </a:solidFill>
              <a:cs typeface="Book Antiqua"/>
            </a:endParaRPr>
          </a:p>
          <a:p>
            <a:pPr marL="12700" algn="ctr">
              <a:lnSpc>
                <a:spcPct val="100000"/>
              </a:lnSpc>
            </a:pPr>
            <a:r>
              <a:rPr sz="3200" b="1" spc="225" dirty="0">
                <a:solidFill>
                  <a:srgbClr val="202020"/>
                </a:solidFill>
                <a:cs typeface="Book Antiqua"/>
              </a:rPr>
              <a:t>&amp; </a:t>
            </a:r>
            <a:endParaRPr lang="tr-TR" sz="3200" b="1" spc="225" dirty="0">
              <a:solidFill>
                <a:srgbClr val="202020"/>
              </a:solidFill>
              <a:cs typeface="Book Antiqua"/>
            </a:endParaRPr>
          </a:p>
          <a:p>
            <a:pPr marL="12700" algn="ctr">
              <a:lnSpc>
                <a:spcPct val="100000"/>
              </a:lnSpc>
            </a:pPr>
            <a:r>
              <a:rPr sz="3200" b="1" spc="204" dirty="0">
                <a:solidFill>
                  <a:srgbClr val="202020"/>
                </a:solidFill>
                <a:cs typeface="Book Antiqua"/>
              </a:rPr>
              <a:t>Mentoring</a:t>
            </a:r>
            <a:r>
              <a:rPr sz="3200" b="1" spc="229" dirty="0">
                <a:solidFill>
                  <a:srgbClr val="202020"/>
                </a:solidFill>
                <a:cs typeface="Book Antiqua"/>
              </a:rPr>
              <a:t> </a:t>
            </a:r>
            <a:r>
              <a:rPr sz="3200" b="1" spc="210" dirty="0">
                <a:solidFill>
                  <a:srgbClr val="202020"/>
                </a:solidFill>
                <a:cs typeface="Book Antiqua"/>
              </a:rPr>
              <a:t>Academy</a:t>
            </a:r>
            <a:endParaRPr sz="3200" b="1" dirty="0">
              <a:cs typeface="Book Antiqua"/>
            </a:endParaRPr>
          </a:p>
        </p:txBody>
      </p:sp>
      <p:sp>
        <p:nvSpPr>
          <p:cNvPr id="11" name="object 23">
            <a:extLst>
              <a:ext uri="{FF2B5EF4-FFF2-40B4-BE49-F238E27FC236}">
                <a16:creationId xmlns:a16="http://schemas.microsoft.com/office/drawing/2014/main" id="{EAD5A5F8-9AB9-4F08-AF53-73A5123FBA34}"/>
              </a:ext>
            </a:extLst>
          </p:cNvPr>
          <p:cNvSpPr txBox="1"/>
          <p:nvPr/>
        </p:nvSpPr>
        <p:spPr>
          <a:xfrm>
            <a:off x="204294" y="9219346"/>
            <a:ext cx="7147910" cy="912814"/>
          </a:xfrm>
          <a:prstGeom prst="rect">
            <a:avLst/>
          </a:prstGeom>
        </p:spPr>
        <p:txBody>
          <a:bodyPr vert="horz" wrap="square" lIns="0" tIns="12700" rIns="0" bIns="0" rtlCol="0">
            <a:spAutoFit/>
          </a:bodyPr>
          <a:lstStyle/>
          <a:p>
            <a:pPr marL="2604135" marR="2628900" algn="ctr">
              <a:lnSpc>
                <a:spcPct val="146000"/>
              </a:lnSpc>
              <a:spcBef>
                <a:spcPts val="100"/>
              </a:spcBef>
              <a:tabLst>
                <a:tab pos="3437254" algn="l"/>
              </a:tabLst>
            </a:pPr>
            <a:r>
              <a:rPr sz="1000" spc="100" dirty="0">
                <a:solidFill>
                  <a:srgbClr val="202020"/>
                </a:solidFill>
                <a:cs typeface="Book Antiqua"/>
              </a:rPr>
              <a:t>C</a:t>
            </a:r>
            <a:r>
              <a:rPr sz="1000" spc="114" dirty="0">
                <a:solidFill>
                  <a:srgbClr val="202020"/>
                </a:solidFill>
                <a:cs typeface="Book Antiqua"/>
              </a:rPr>
              <a:t>o</a:t>
            </a:r>
            <a:r>
              <a:rPr sz="1000" spc="90" dirty="0">
                <a:solidFill>
                  <a:srgbClr val="202020"/>
                </a:solidFill>
                <a:cs typeface="Book Antiqua"/>
              </a:rPr>
              <a:t>p</a:t>
            </a:r>
            <a:r>
              <a:rPr sz="1000" spc="95" dirty="0">
                <a:solidFill>
                  <a:srgbClr val="202020"/>
                </a:solidFill>
                <a:cs typeface="Book Antiqua"/>
              </a:rPr>
              <a:t>yr</a:t>
            </a:r>
            <a:r>
              <a:rPr sz="1000" spc="70" dirty="0">
                <a:solidFill>
                  <a:srgbClr val="202020"/>
                </a:solidFill>
                <a:cs typeface="Book Antiqua"/>
              </a:rPr>
              <a:t>i</a:t>
            </a:r>
            <a:r>
              <a:rPr sz="1000" spc="65" dirty="0">
                <a:solidFill>
                  <a:srgbClr val="202020"/>
                </a:solidFill>
                <a:cs typeface="Book Antiqua"/>
              </a:rPr>
              <a:t>g</a:t>
            </a:r>
            <a:r>
              <a:rPr sz="1000" spc="110" dirty="0">
                <a:solidFill>
                  <a:srgbClr val="202020"/>
                </a:solidFill>
                <a:cs typeface="Book Antiqua"/>
              </a:rPr>
              <a:t>h</a:t>
            </a:r>
            <a:r>
              <a:rPr sz="1000" spc="35" dirty="0">
                <a:solidFill>
                  <a:srgbClr val="202020"/>
                </a:solidFill>
                <a:cs typeface="Book Antiqua"/>
              </a:rPr>
              <a:t>t</a:t>
            </a:r>
            <a:r>
              <a:rPr lang="tr-TR" sz="1000" spc="35" dirty="0">
                <a:solidFill>
                  <a:srgbClr val="202020"/>
                </a:solidFill>
                <a:cs typeface="Book Antiqua"/>
              </a:rPr>
              <a:t> </a:t>
            </a:r>
            <a:r>
              <a:rPr sz="1000" spc="85" dirty="0">
                <a:solidFill>
                  <a:srgbClr val="202020"/>
                </a:solidFill>
                <a:cs typeface="Book Antiqua"/>
              </a:rPr>
              <a:t>by</a:t>
            </a:r>
            <a:r>
              <a:rPr sz="1000" spc="95" dirty="0">
                <a:solidFill>
                  <a:srgbClr val="202020"/>
                </a:solidFill>
                <a:cs typeface="Book Antiqua"/>
              </a:rPr>
              <a:t> </a:t>
            </a:r>
            <a:r>
              <a:rPr sz="1000" spc="100" dirty="0">
                <a:solidFill>
                  <a:srgbClr val="202020"/>
                </a:solidFill>
                <a:cs typeface="Book Antiqua"/>
              </a:rPr>
              <a:t>PDR</a:t>
            </a:r>
            <a:r>
              <a:rPr sz="1000" spc="95" dirty="0">
                <a:solidFill>
                  <a:srgbClr val="202020"/>
                </a:solidFill>
                <a:cs typeface="Book Antiqua"/>
              </a:rPr>
              <a:t> </a:t>
            </a:r>
            <a:r>
              <a:rPr sz="1000" spc="90" dirty="0">
                <a:solidFill>
                  <a:srgbClr val="202020"/>
                </a:solidFill>
                <a:cs typeface="Book Antiqua"/>
              </a:rPr>
              <a:t>Group</a:t>
            </a:r>
            <a:endParaRPr sz="1000" dirty="0">
              <a:cs typeface="Book Antiqua"/>
            </a:endParaRPr>
          </a:p>
          <a:p>
            <a:pPr algn="ctr">
              <a:lnSpc>
                <a:spcPct val="100000"/>
              </a:lnSpc>
              <a:spcBef>
                <a:spcPts val="5"/>
              </a:spcBef>
            </a:pPr>
            <a:endParaRPr lang="tr-TR" sz="1000" dirty="0">
              <a:cs typeface="Book Antiqua"/>
            </a:endParaRPr>
          </a:p>
          <a:p>
            <a:pPr marL="12700" marR="5080" algn="ctr">
              <a:lnSpc>
                <a:spcPct val="146000"/>
              </a:lnSpc>
            </a:pPr>
            <a:r>
              <a:rPr lang="tr-TR" sz="800" b="1" spc="100" dirty="0">
                <a:solidFill>
                  <a:srgbClr val="202020"/>
                </a:solidFill>
                <a:cs typeface="Book Antiqua"/>
              </a:rPr>
              <a:t>Bu</a:t>
            </a:r>
            <a:r>
              <a:rPr lang="tr-TR" sz="800" b="1" spc="105" dirty="0">
                <a:solidFill>
                  <a:srgbClr val="202020"/>
                </a:solidFill>
                <a:cs typeface="Book Antiqua"/>
              </a:rPr>
              <a:t> </a:t>
            </a:r>
            <a:r>
              <a:rPr lang="tr-TR" sz="800" b="1" spc="80" dirty="0">
                <a:solidFill>
                  <a:srgbClr val="202020"/>
                </a:solidFill>
                <a:cs typeface="Book Antiqua"/>
              </a:rPr>
              <a:t>kitabın</a:t>
            </a:r>
            <a:r>
              <a:rPr lang="tr-TR" sz="800" b="1" spc="110" dirty="0">
                <a:solidFill>
                  <a:srgbClr val="202020"/>
                </a:solidFill>
                <a:cs typeface="Book Antiqua"/>
              </a:rPr>
              <a:t> </a:t>
            </a:r>
            <a:r>
              <a:rPr lang="tr-TR" sz="800" b="1" spc="85" dirty="0">
                <a:solidFill>
                  <a:srgbClr val="202020"/>
                </a:solidFill>
                <a:cs typeface="Book Antiqua"/>
              </a:rPr>
              <a:t>hiçbir</a:t>
            </a:r>
            <a:r>
              <a:rPr lang="tr-TR" sz="800" b="1" spc="105" dirty="0">
                <a:solidFill>
                  <a:srgbClr val="202020"/>
                </a:solidFill>
                <a:cs typeface="Book Antiqua"/>
              </a:rPr>
              <a:t> </a:t>
            </a:r>
            <a:r>
              <a:rPr lang="tr-TR" sz="800" b="1" spc="90" dirty="0">
                <a:solidFill>
                  <a:srgbClr val="202020"/>
                </a:solidFill>
                <a:cs typeface="Book Antiqua"/>
              </a:rPr>
              <a:t>bölümü,</a:t>
            </a:r>
            <a:r>
              <a:rPr lang="tr-TR" sz="800" b="1" spc="110" dirty="0">
                <a:solidFill>
                  <a:srgbClr val="202020"/>
                </a:solidFill>
                <a:cs typeface="Book Antiqua"/>
              </a:rPr>
              <a:t> </a:t>
            </a:r>
            <a:r>
              <a:rPr lang="tr-TR" sz="800" b="1" spc="80" dirty="0">
                <a:solidFill>
                  <a:srgbClr val="202020"/>
                </a:solidFill>
                <a:cs typeface="Book Antiqua"/>
              </a:rPr>
              <a:t>yazarların</a:t>
            </a:r>
            <a:r>
              <a:rPr lang="tr-TR" sz="800" b="1" spc="105" dirty="0">
                <a:solidFill>
                  <a:srgbClr val="202020"/>
                </a:solidFill>
                <a:cs typeface="Book Antiqua"/>
              </a:rPr>
              <a:t> </a:t>
            </a:r>
            <a:r>
              <a:rPr lang="tr-TR" sz="800" b="1" spc="65" dirty="0">
                <a:solidFill>
                  <a:srgbClr val="202020"/>
                </a:solidFill>
                <a:cs typeface="Book Antiqua"/>
              </a:rPr>
              <a:t>ve</a:t>
            </a:r>
            <a:r>
              <a:rPr lang="tr-TR" sz="800" b="1" spc="110" dirty="0">
                <a:solidFill>
                  <a:srgbClr val="202020"/>
                </a:solidFill>
                <a:cs typeface="Book Antiqua"/>
              </a:rPr>
              <a:t> </a:t>
            </a:r>
            <a:r>
              <a:rPr lang="tr-TR" sz="800" b="1" spc="75" dirty="0">
                <a:solidFill>
                  <a:srgbClr val="202020"/>
                </a:solidFill>
                <a:cs typeface="Book Antiqua"/>
              </a:rPr>
              <a:t>şirketin</a:t>
            </a:r>
            <a:r>
              <a:rPr lang="tr-TR" sz="800" b="1" spc="110" dirty="0">
                <a:solidFill>
                  <a:srgbClr val="202020"/>
                </a:solidFill>
                <a:cs typeface="Book Antiqua"/>
              </a:rPr>
              <a:t> </a:t>
            </a:r>
            <a:r>
              <a:rPr lang="tr-TR" sz="800" b="1" spc="75" dirty="0">
                <a:solidFill>
                  <a:srgbClr val="202020"/>
                </a:solidFill>
                <a:cs typeface="Book Antiqua"/>
              </a:rPr>
              <a:t>izni</a:t>
            </a:r>
            <a:r>
              <a:rPr lang="tr-TR" sz="800" b="1" spc="105" dirty="0">
                <a:solidFill>
                  <a:srgbClr val="202020"/>
                </a:solidFill>
                <a:cs typeface="Book Antiqua"/>
              </a:rPr>
              <a:t> </a:t>
            </a:r>
          </a:p>
          <a:p>
            <a:pPr marL="12700" marR="5080" algn="ctr">
              <a:lnSpc>
                <a:spcPct val="146000"/>
              </a:lnSpc>
            </a:pPr>
            <a:r>
              <a:rPr lang="tr-TR" sz="800" b="1" spc="90" dirty="0">
                <a:solidFill>
                  <a:srgbClr val="202020"/>
                </a:solidFill>
                <a:cs typeface="Book Antiqua"/>
              </a:rPr>
              <a:t>alınmadan</a:t>
            </a:r>
            <a:r>
              <a:rPr lang="tr-TR" sz="800" b="1" spc="110" dirty="0">
                <a:solidFill>
                  <a:srgbClr val="202020"/>
                </a:solidFill>
                <a:cs typeface="Book Antiqua"/>
              </a:rPr>
              <a:t> </a:t>
            </a:r>
            <a:r>
              <a:rPr lang="tr-TR" sz="800" b="1" spc="70" dirty="0">
                <a:solidFill>
                  <a:srgbClr val="202020"/>
                </a:solidFill>
                <a:cs typeface="Book Antiqua"/>
              </a:rPr>
              <a:t>basılı</a:t>
            </a:r>
            <a:r>
              <a:rPr lang="tr-TR" sz="800" b="1" spc="105" dirty="0">
                <a:solidFill>
                  <a:srgbClr val="202020"/>
                </a:solidFill>
                <a:cs typeface="Book Antiqua"/>
              </a:rPr>
              <a:t> </a:t>
            </a:r>
            <a:r>
              <a:rPr lang="tr-TR" sz="800" b="1" spc="65" dirty="0">
                <a:solidFill>
                  <a:srgbClr val="202020"/>
                </a:solidFill>
                <a:cs typeface="Book Antiqua"/>
              </a:rPr>
              <a:t>ya</a:t>
            </a:r>
            <a:r>
              <a:rPr lang="tr-TR" sz="800" b="1" spc="110" dirty="0">
                <a:solidFill>
                  <a:srgbClr val="202020"/>
                </a:solidFill>
                <a:cs typeface="Book Antiqua"/>
              </a:rPr>
              <a:t> </a:t>
            </a:r>
            <a:r>
              <a:rPr lang="tr-TR" sz="800" b="1" spc="60" dirty="0">
                <a:solidFill>
                  <a:srgbClr val="202020"/>
                </a:solidFill>
                <a:cs typeface="Book Antiqua"/>
              </a:rPr>
              <a:t>da</a:t>
            </a:r>
            <a:r>
              <a:rPr lang="tr-TR" sz="800" b="1" spc="110" dirty="0">
                <a:solidFill>
                  <a:srgbClr val="202020"/>
                </a:solidFill>
                <a:cs typeface="Book Antiqua"/>
              </a:rPr>
              <a:t> </a:t>
            </a:r>
            <a:r>
              <a:rPr lang="tr-TR" sz="800" b="1" spc="70" dirty="0">
                <a:solidFill>
                  <a:srgbClr val="202020"/>
                </a:solidFill>
                <a:cs typeface="Book Antiqua"/>
              </a:rPr>
              <a:t>dijital</a:t>
            </a:r>
            <a:r>
              <a:rPr lang="tr-TR" sz="800" b="1" spc="105" dirty="0">
                <a:solidFill>
                  <a:srgbClr val="202020"/>
                </a:solidFill>
                <a:cs typeface="Book Antiqua"/>
              </a:rPr>
              <a:t> </a:t>
            </a:r>
            <a:r>
              <a:rPr lang="tr-TR" sz="800" b="1" spc="75" dirty="0">
                <a:solidFill>
                  <a:srgbClr val="202020"/>
                </a:solidFill>
                <a:cs typeface="Book Antiqua"/>
              </a:rPr>
              <a:t>olarak</a:t>
            </a:r>
            <a:r>
              <a:rPr lang="tr-TR" sz="800" b="1" spc="110" dirty="0">
                <a:solidFill>
                  <a:srgbClr val="202020"/>
                </a:solidFill>
                <a:cs typeface="Book Antiqua"/>
              </a:rPr>
              <a:t> </a:t>
            </a:r>
            <a:r>
              <a:rPr lang="tr-TR" sz="800" b="1" spc="80" dirty="0">
                <a:solidFill>
                  <a:srgbClr val="202020"/>
                </a:solidFill>
                <a:cs typeface="Book Antiqua"/>
              </a:rPr>
              <a:t>çoğaltılamaz,</a:t>
            </a:r>
            <a:r>
              <a:rPr lang="tr-TR" sz="800" b="1" spc="105" dirty="0">
                <a:solidFill>
                  <a:srgbClr val="202020"/>
                </a:solidFill>
                <a:cs typeface="Book Antiqua"/>
              </a:rPr>
              <a:t> </a:t>
            </a:r>
          </a:p>
          <a:p>
            <a:pPr marL="12700" marR="5080" algn="ctr">
              <a:lnSpc>
                <a:spcPct val="146000"/>
              </a:lnSpc>
            </a:pPr>
            <a:r>
              <a:rPr lang="tr-TR" sz="800" b="1" spc="80" dirty="0">
                <a:solidFill>
                  <a:srgbClr val="202020"/>
                </a:solidFill>
                <a:cs typeface="Book Antiqua"/>
              </a:rPr>
              <a:t>paylaşılamaz</a:t>
            </a:r>
            <a:r>
              <a:rPr lang="tr-TR" sz="800" b="1" spc="110" dirty="0">
                <a:solidFill>
                  <a:srgbClr val="202020"/>
                </a:solidFill>
                <a:cs typeface="Book Antiqua"/>
              </a:rPr>
              <a:t> </a:t>
            </a:r>
            <a:r>
              <a:rPr lang="tr-TR" sz="800" b="1" spc="65" dirty="0">
                <a:solidFill>
                  <a:srgbClr val="202020"/>
                </a:solidFill>
                <a:cs typeface="Book Antiqua"/>
              </a:rPr>
              <a:t>ve </a:t>
            </a:r>
            <a:r>
              <a:rPr lang="tr-TR" sz="800" b="1" spc="70" dirty="0">
                <a:solidFill>
                  <a:srgbClr val="202020"/>
                </a:solidFill>
                <a:cs typeface="Book Antiqua"/>
              </a:rPr>
              <a:t> </a:t>
            </a:r>
            <a:r>
              <a:rPr lang="tr-TR" sz="800" b="1" spc="85" dirty="0">
                <a:solidFill>
                  <a:srgbClr val="202020"/>
                </a:solidFill>
                <a:cs typeface="Book Antiqua"/>
              </a:rPr>
              <a:t>yayınlanamaz.</a:t>
            </a:r>
            <a:endParaRPr lang="tr-TR" sz="800" b="1" dirty="0">
              <a:cs typeface="Book Antiqua"/>
            </a:endParaRPr>
          </a:p>
        </p:txBody>
      </p:sp>
      <p:sp>
        <p:nvSpPr>
          <p:cNvPr id="5" name="Başlık 4">
            <a:extLst>
              <a:ext uri="{FF2B5EF4-FFF2-40B4-BE49-F238E27FC236}">
                <a16:creationId xmlns:a16="http://schemas.microsoft.com/office/drawing/2014/main" id="{ED0B40C5-6030-C206-9FEE-F55B5CADC9BA}"/>
              </a:ext>
            </a:extLst>
          </p:cNvPr>
          <p:cNvSpPr>
            <a:spLocks noGrp="1"/>
          </p:cNvSpPr>
          <p:nvPr>
            <p:ph type="title"/>
          </p:nvPr>
        </p:nvSpPr>
        <p:spPr/>
        <p:txBody>
          <a:bodyPr/>
          <a:lstStyle/>
          <a:p>
            <a:endParaRPr lang="tr-TR"/>
          </a:p>
        </p:txBody>
      </p:sp>
      <p:pic>
        <p:nvPicPr>
          <p:cNvPr id="6" name="Resim 5" descr="metin, yazı tipi, grafik, ekran görüntüsü içeren bir resim&#10;&#10;Açıklama otomatik olarak oluşturuldu">
            <a:extLst>
              <a:ext uri="{FF2B5EF4-FFF2-40B4-BE49-F238E27FC236}">
                <a16:creationId xmlns:a16="http://schemas.microsoft.com/office/drawing/2014/main" id="{4DB49007-32D8-611C-BB70-6193368462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06" y="1021724"/>
            <a:ext cx="3184437" cy="1083564"/>
          </a:xfrm>
          <a:prstGeom prst="rect">
            <a:avLst/>
          </a:prstGeom>
        </p:spPr>
      </p:pic>
      <p:pic>
        <p:nvPicPr>
          <p:cNvPr id="8" name="Resim 7" descr="daire, logo, yazı tipi, ticari marka içeren bir resim&#10;&#10;Açıklama otomatik olarak oluşturuldu">
            <a:extLst>
              <a:ext uri="{FF2B5EF4-FFF2-40B4-BE49-F238E27FC236}">
                <a16:creationId xmlns:a16="http://schemas.microsoft.com/office/drawing/2014/main" id="{30548028-ECC9-E9DF-0627-31A460005E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9262" y="9074250"/>
            <a:ext cx="1161647" cy="1161647"/>
          </a:xfrm>
          <a:prstGeom prst="rect">
            <a:avLst/>
          </a:prstGeom>
        </p:spPr>
      </p:pic>
      <p:pic>
        <p:nvPicPr>
          <p:cNvPr id="10" name="Resim 9" descr="simge, sembol, logo, daire, metin içeren bir resim&#10;&#10;Açıklama otomatik olarak oluşturuldu">
            <a:extLst>
              <a:ext uri="{FF2B5EF4-FFF2-40B4-BE49-F238E27FC236}">
                <a16:creationId xmlns:a16="http://schemas.microsoft.com/office/drawing/2014/main" id="{DB0B074D-A119-F435-1667-4DC868DDCD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8962" y="9079078"/>
            <a:ext cx="1161647" cy="1161647"/>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425450" y="930275"/>
            <a:ext cx="6858000" cy="9766776"/>
          </a:xfrm>
          <a:prstGeom prst="rect">
            <a:avLst/>
          </a:prstGeom>
        </p:spPr>
        <p:txBody>
          <a:bodyPr vert="horz" wrap="square" lIns="0" tIns="15240" rIns="0" bIns="0" rtlCol="0">
            <a:spAutoFit/>
          </a:bodyPr>
          <a:lstStyle/>
          <a:p>
            <a:pPr marL="12700">
              <a:lnSpc>
                <a:spcPct val="100000"/>
              </a:lnSpc>
              <a:spcBef>
                <a:spcPts val="120"/>
              </a:spcBef>
            </a:pPr>
            <a:r>
              <a:rPr sz="2000" b="1" spc="-20" dirty="0">
                <a:solidFill>
                  <a:srgbClr val="202020"/>
                </a:solidFill>
              </a:rPr>
              <a:t>PERFORMANS KOÇLUĞU</a:t>
            </a:r>
            <a:endParaRPr lang="tr-TR" sz="2000" b="1" spc="-20" dirty="0">
              <a:solidFill>
                <a:srgbClr val="202020"/>
              </a:solidFill>
            </a:endParaRPr>
          </a:p>
          <a:p>
            <a:pPr marL="12700">
              <a:lnSpc>
                <a:spcPct val="100000"/>
              </a:lnSpc>
              <a:spcBef>
                <a:spcPts val="120"/>
              </a:spcBef>
            </a:pPr>
            <a:endParaRPr sz="1000" b="1" spc="-20" dirty="0">
              <a:solidFill>
                <a:srgbClr val="202020"/>
              </a:solidFill>
            </a:endParaRPr>
          </a:p>
          <a:p>
            <a:pPr marL="12700" marR="92710">
              <a:lnSpc>
                <a:spcPct val="146900"/>
              </a:lnSpc>
              <a:spcBef>
                <a:spcPts val="720"/>
              </a:spcBef>
            </a:pPr>
            <a:r>
              <a:rPr sz="1400" spc="45" dirty="0">
                <a:cs typeface="Arial"/>
              </a:rPr>
              <a:t>‘'Koçluk</a:t>
            </a:r>
            <a:r>
              <a:rPr sz="1400" spc="120" dirty="0">
                <a:cs typeface="Arial"/>
              </a:rPr>
              <a:t> </a:t>
            </a:r>
            <a:r>
              <a:rPr sz="1400" spc="45" dirty="0">
                <a:cs typeface="Arial"/>
              </a:rPr>
              <a:t>görüşmeleri</a:t>
            </a:r>
            <a:r>
              <a:rPr sz="1400" spc="120" dirty="0">
                <a:cs typeface="Arial"/>
              </a:rPr>
              <a:t> </a:t>
            </a:r>
            <a:r>
              <a:rPr sz="1400" spc="45" dirty="0">
                <a:cs typeface="Arial"/>
              </a:rPr>
              <a:t>farkındalığı</a:t>
            </a:r>
            <a:r>
              <a:rPr sz="1400" spc="120" dirty="0">
                <a:cs typeface="Arial"/>
              </a:rPr>
              <a:t> </a:t>
            </a:r>
            <a:r>
              <a:rPr sz="1400" spc="45" dirty="0">
                <a:cs typeface="Arial"/>
              </a:rPr>
              <a:t>arttırır,</a:t>
            </a:r>
            <a:r>
              <a:rPr sz="1400" spc="120" dirty="0">
                <a:cs typeface="Arial"/>
              </a:rPr>
              <a:t> </a:t>
            </a:r>
            <a:r>
              <a:rPr sz="1400" spc="45" dirty="0">
                <a:cs typeface="Arial"/>
              </a:rPr>
              <a:t>seçenekleri</a:t>
            </a:r>
            <a:r>
              <a:rPr sz="1400" spc="120" dirty="0">
                <a:cs typeface="Arial"/>
              </a:rPr>
              <a:t> </a:t>
            </a:r>
            <a:r>
              <a:rPr sz="1400" spc="45" dirty="0">
                <a:cs typeface="Arial"/>
              </a:rPr>
              <a:t>çoğaltır</a:t>
            </a:r>
            <a:r>
              <a:rPr sz="1400" spc="120" dirty="0">
                <a:cs typeface="Arial"/>
              </a:rPr>
              <a:t> </a:t>
            </a:r>
            <a:r>
              <a:rPr sz="1400" spc="20" dirty="0">
                <a:cs typeface="Arial"/>
              </a:rPr>
              <a:t>ve</a:t>
            </a:r>
            <a:r>
              <a:rPr sz="1400" spc="120" dirty="0">
                <a:cs typeface="Arial"/>
              </a:rPr>
              <a:t> </a:t>
            </a:r>
            <a:r>
              <a:rPr sz="1400" spc="40" dirty="0">
                <a:cs typeface="Arial"/>
              </a:rPr>
              <a:t>kişinin</a:t>
            </a:r>
            <a:r>
              <a:rPr sz="1400" spc="120" dirty="0">
                <a:cs typeface="Arial"/>
              </a:rPr>
              <a:t> </a:t>
            </a:r>
            <a:r>
              <a:rPr sz="1400" spc="40" dirty="0">
                <a:cs typeface="Arial"/>
              </a:rPr>
              <a:t>kendine</a:t>
            </a:r>
            <a:r>
              <a:rPr sz="1400" spc="120" dirty="0">
                <a:cs typeface="Arial"/>
              </a:rPr>
              <a:t> </a:t>
            </a:r>
            <a:r>
              <a:rPr sz="1400" spc="35" dirty="0">
                <a:cs typeface="Arial"/>
              </a:rPr>
              <a:t>olan </a:t>
            </a:r>
            <a:r>
              <a:rPr sz="1400" spc="-305" dirty="0">
                <a:cs typeface="Arial"/>
              </a:rPr>
              <a:t> </a:t>
            </a:r>
            <a:r>
              <a:rPr sz="1400" spc="45" dirty="0">
                <a:cs typeface="Arial"/>
              </a:rPr>
              <a:t>güvenini</a:t>
            </a:r>
            <a:r>
              <a:rPr sz="1400" spc="114" dirty="0">
                <a:cs typeface="Arial"/>
              </a:rPr>
              <a:t> </a:t>
            </a:r>
            <a:r>
              <a:rPr sz="1400" spc="45" dirty="0">
                <a:cs typeface="Arial"/>
              </a:rPr>
              <a:t>geliştirir.</a:t>
            </a:r>
            <a:r>
              <a:rPr sz="1400" spc="120" dirty="0">
                <a:cs typeface="Arial"/>
              </a:rPr>
              <a:t> </a:t>
            </a:r>
            <a:r>
              <a:rPr sz="1400" spc="40" dirty="0">
                <a:cs typeface="Arial"/>
              </a:rPr>
              <a:t>Böylece</a:t>
            </a:r>
            <a:r>
              <a:rPr sz="1400" spc="114" dirty="0">
                <a:cs typeface="Arial"/>
              </a:rPr>
              <a:t> </a:t>
            </a:r>
            <a:r>
              <a:rPr sz="1400" spc="40" dirty="0">
                <a:cs typeface="Arial"/>
              </a:rPr>
              <a:t>koçluk</a:t>
            </a:r>
            <a:r>
              <a:rPr sz="1400" spc="120" dirty="0">
                <a:cs typeface="Arial"/>
              </a:rPr>
              <a:t> </a:t>
            </a:r>
            <a:r>
              <a:rPr sz="1400" spc="35" dirty="0">
                <a:cs typeface="Arial"/>
              </a:rPr>
              <a:t>alan</a:t>
            </a:r>
            <a:r>
              <a:rPr sz="1400" spc="120" dirty="0">
                <a:cs typeface="Arial"/>
              </a:rPr>
              <a:t> </a:t>
            </a:r>
            <a:r>
              <a:rPr sz="1400" spc="40" dirty="0">
                <a:cs typeface="Arial"/>
              </a:rPr>
              <a:t>kişiler</a:t>
            </a:r>
            <a:r>
              <a:rPr sz="1400" spc="114" dirty="0">
                <a:cs typeface="Arial"/>
              </a:rPr>
              <a:t> </a:t>
            </a:r>
            <a:r>
              <a:rPr sz="1400" spc="35" dirty="0">
                <a:cs typeface="Arial"/>
              </a:rPr>
              <a:t>arzu</a:t>
            </a:r>
            <a:r>
              <a:rPr sz="1400" spc="120" dirty="0">
                <a:cs typeface="Arial"/>
              </a:rPr>
              <a:t> </a:t>
            </a:r>
            <a:r>
              <a:rPr sz="1400" spc="45" dirty="0">
                <a:cs typeface="Arial"/>
              </a:rPr>
              <a:t>ettikleri</a:t>
            </a:r>
            <a:r>
              <a:rPr sz="1400" spc="114" dirty="0">
                <a:cs typeface="Arial"/>
              </a:rPr>
              <a:t> </a:t>
            </a:r>
            <a:r>
              <a:rPr sz="1400" spc="40" dirty="0">
                <a:cs typeface="Arial"/>
              </a:rPr>
              <a:t>konuma</a:t>
            </a:r>
            <a:r>
              <a:rPr sz="1400" spc="120" dirty="0">
                <a:cs typeface="Arial"/>
              </a:rPr>
              <a:t> </a:t>
            </a:r>
            <a:r>
              <a:rPr sz="1400" spc="20" dirty="0">
                <a:cs typeface="Arial"/>
              </a:rPr>
              <a:t>ve</a:t>
            </a:r>
            <a:r>
              <a:rPr sz="1400" spc="120" dirty="0">
                <a:cs typeface="Arial"/>
              </a:rPr>
              <a:t> </a:t>
            </a:r>
            <a:r>
              <a:rPr sz="1400" spc="45" dirty="0">
                <a:cs typeface="Arial"/>
              </a:rPr>
              <a:t>hedeflerine </a:t>
            </a:r>
            <a:r>
              <a:rPr sz="1400" spc="50" dirty="0">
                <a:cs typeface="Arial"/>
              </a:rPr>
              <a:t> </a:t>
            </a:r>
            <a:r>
              <a:rPr sz="1400" spc="35" dirty="0">
                <a:cs typeface="Arial"/>
              </a:rPr>
              <a:t>daha</a:t>
            </a:r>
            <a:r>
              <a:rPr sz="1400" spc="110" dirty="0">
                <a:cs typeface="Arial"/>
              </a:rPr>
              <a:t> </a:t>
            </a:r>
            <a:r>
              <a:rPr sz="1400" spc="30" dirty="0">
                <a:cs typeface="Arial"/>
              </a:rPr>
              <a:t>çok</a:t>
            </a:r>
            <a:r>
              <a:rPr sz="1400" spc="110" dirty="0">
                <a:cs typeface="Arial"/>
              </a:rPr>
              <a:t> </a:t>
            </a:r>
            <a:r>
              <a:rPr sz="1400" spc="45" dirty="0">
                <a:cs typeface="Arial"/>
              </a:rPr>
              <a:t>yaklaşmış</a:t>
            </a:r>
            <a:r>
              <a:rPr sz="1400" spc="110" dirty="0">
                <a:cs typeface="Arial"/>
              </a:rPr>
              <a:t> </a:t>
            </a:r>
            <a:r>
              <a:rPr sz="1400" spc="45" dirty="0">
                <a:cs typeface="Arial"/>
              </a:rPr>
              <a:t>olurlar.'’</a:t>
            </a:r>
            <a:r>
              <a:rPr sz="1400" spc="110" dirty="0">
                <a:cs typeface="Arial"/>
              </a:rPr>
              <a:t> </a:t>
            </a:r>
            <a:r>
              <a:rPr sz="1400" spc="-5" dirty="0">
                <a:cs typeface="Arial"/>
              </a:rPr>
              <a:t>-</a:t>
            </a:r>
            <a:r>
              <a:rPr sz="1400" spc="110" dirty="0">
                <a:cs typeface="Arial"/>
              </a:rPr>
              <a:t> </a:t>
            </a:r>
            <a:r>
              <a:rPr sz="1400" b="1" spc="40" dirty="0">
                <a:cs typeface="Arial"/>
              </a:rPr>
              <a:t>Timothy</a:t>
            </a:r>
            <a:r>
              <a:rPr sz="1400" b="1" spc="110" dirty="0">
                <a:cs typeface="Arial"/>
              </a:rPr>
              <a:t> </a:t>
            </a:r>
            <a:r>
              <a:rPr sz="1400" b="1" spc="40" dirty="0">
                <a:cs typeface="Arial"/>
              </a:rPr>
              <a:t>GALLWEY</a:t>
            </a:r>
            <a:endParaRPr lang="tr-TR" sz="1400" dirty="0">
              <a:cs typeface="Arial"/>
            </a:endParaRPr>
          </a:p>
          <a:p>
            <a:pPr marL="12700" marR="92710">
              <a:lnSpc>
                <a:spcPct val="146900"/>
              </a:lnSpc>
              <a:spcBef>
                <a:spcPts val="720"/>
              </a:spcBef>
            </a:pPr>
            <a:endParaRPr lang="tr-TR" sz="800" b="1" spc="40" dirty="0">
              <a:cs typeface="Arial"/>
            </a:endParaRPr>
          </a:p>
          <a:p>
            <a:pPr marL="12700" marR="165100">
              <a:lnSpc>
                <a:spcPct val="146900"/>
              </a:lnSpc>
            </a:pPr>
            <a:r>
              <a:rPr sz="1400" spc="40" dirty="0" err="1">
                <a:cs typeface="Arial"/>
              </a:rPr>
              <a:t>Kurum</a:t>
            </a:r>
            <a:r>
              <a:rPr sz="1400" spc="114" dirty="0">
                <a:cs typeface="Arial"/>
              </a:rPr>
              <a:t> </a:t>
            </a:r>
            <a:r>
              <a:rPr sz="1400" spc="45" dirty="0">
                <a:cs typeface="Arial"/>
              </a:rPr>
              <a:t>yetkinlikleri</a:t>
            </a:r>
            <a:r>
              <a:rPr sz="1400" spc="114" dirty="0">
                <a:cs typeface="Arial"/>
              </a:rPr>
              <a:t> </a:t>
            </a:r>
            <a:r>
              <a:rPr sz="1400" spc="20" dirty="0">
                <a:cs typeface="Arial"/>
              </a:rPr>
              <a:t>ve</a:t>
            </a:r>
            <a:r>
              <a:rPr sz="1400" spc="114" dirty="0">
                <a:cs typeface="Arial"/>
              </a:rPr>
              <a:t> </a:t>
            </a:r>
            <a:r>
              <a:rPr sz="1400" spc="45" dirty="0">
                <a:cs typeface="Arial"/>
              </a:rPr>
              <a:t>hedefleri</a:t>
            </a:r>
            <a:r>
              <a:rPr sz="1400" spc="110" dirty="0">
                <a:cs typeface="Arial"/>
              </a:rPr>
              <a:t> </a:t>
            </a:r>
            <a:r>
              <a:rPr sz="1400" spc="45" dirty="0">
                <a:cs typeface="Arial"/>
              </a:rPr>
              <a:t>doğrultusunda</a:t>
            </a:r>
            <a:r>
              <a:rPr sz="1400" spc="114" dirty="0">
                <a:cs typeface="Arial"/>
              </a:rPr>
              <a:t> </a:t>
            </a:r>
            <a:r>
              <a:rPr sz="1400" spc="45" dirty="0">
                <a:cs typeface="Arial"/>
              </a:rPr>
              <a:t>çalışanlarca</a:t>
            </a:r>
            <a:r>
              <a:rPr sz="1400" spc="114" dirty="0">
                <a:cs typeface="Arial"/>
              </a:rPr>
              <a:t> </a:t>
            </a:r>
            <a:r>
              <a:rPr sz="1400" spc="45" dirty="0">
                <a:cs typeface="Arial"/>
              </a:rPr>
              <a:t>gösterilen </a:t>
            </a:r>
            <a:r>
              <a:rPr sz="1400" spc="50" dirty="0">
                <a:cs typeface="Arial"/>
              </a:rPr>
              <a:t> </a:t>
            </a:r>
            <a:r>
              <a:rPr sz="1400" spc="45" dirty="0">
                <a:cs typeface="Arial"/>
              </a:rPr>
              <a:t>performans</a:t>
            </a:r>
            <a:r>
              <a:rPr sz="1400" spc="114" dirty="0">
                <a:cs typeface="Arial"/>
              </a:rPr>
              <a:t> </a:t>
            </a:r>
            <a:r>
              <a:rPr sz="1400" spc="30" dirty="0">
                <a:cs typeface="Arial"/>
              </a:rPr>
              <a:t>tüm</a:t>
            </a:r>
            <a:r>
              <a:rPr sz="1400" spc="114" dirty="0">
                <a:cs typeface="Arial"/>
              </a:rPr>
              <a:t> </a:t>
            </a:r>
            <a:r>
              <a:rPr sz="1400" spc="45" dirty="0">
                <a:cs typeface="Arial"/>
              </a:rPr>
              <a:t>sektörlerde</a:t>
            </a:r>
            <a:r>
              <a:rPr sz="1400" spc="114" dirty="0">
                <a:cs typeface="Arial"/>
              </a:rPr>
              <a:t> </a:t>
            </a:r>
            <a:r>
              <a:rPr sz="1400" spc="40" dirty="0">
                <a:cs typeface="Arial"/>
              </a:rPr>
              <a:t>bugün</a:t>
            </a:r>
            <a:r>
              <a:rPr sz="1400" spc="114" dirty="0">
                <a:cs typeface="Arial"/>
              </a:rPr>
              <a:t> </a:t>
            </a:r>
            <a:r>
              <a:rPr sz="1400" spc="45" dirty="0">
                <a:cs typeface="Arial"/>
              </a:rPr>
              <a:t>kurumların</a:t>
            </a:r>
            <a:r>
              <a:rPr sz="1400" spc="114" dirty="0">
                <a:cs typeface="Arial"/>
              </a:rPr>
              <a:t> </a:t>
            </a:r>
            <a:r>
              <a:rPr sz="1400" spc="20" dirty="0">
                <a:cs typeface="Arial"/>
              </a:rPr>
              <a:t>en</a:t>
            </a:r>
            <a:r>
              <a:rPr sz="1400" spc="114" dirty="0">
                <a:cs typeface="Arial"/>
              </a:rPr>
              <a:t> </a:t>
            </a:r>
            <a:r>
              <a:rPr sz="1400" spc="30" dirty="0">
                <a:cs typeface="Arial"/>
              </a:rPr>
              <a:t>çok</a:t>
            </a:r>
            <a:r>
              <a:rPr sz="1400" spc="114" dirty="0">
                <a:cs typeface="Arial"/>
              </a:rPr>
              <a:t> </a:t>
            </a:r>
            <a:r>
              <a:rPr sz="1400" spc="40" dirty="0">
                <a:cs typeface="Arial"/>
              </a:rPr>
              <a:t>dikkat</a:t>
            </a:r>
            <a:r>
              <a:rPr sz="1400" spc="114" dirty="0">
                <a:cs typeface="Arial"/>
              </a:rPr>
              <a:t> </a:t>
            </a:r>
            <a:r>
              <a:rPr sz="1400" spc="45" dirty="0">
                <a:cs typeface="Arial"/>
              </a:rPr>
              <a:t>ettikleri,</a:t>
            </a:r>
            <a:r>
              <a:rPr sz="1400" spc="114" dirty="0">
                <a:cs typeface="Arial"/>
              </a:rPr>
              <a:t> </a:t>
            </a:r>
            <a:r>
              <a:rPr sz="1400" spc="45" dirty="0">
                <a:cs typeface="Arial"/>
              </a:rPr>
              <a:t>ölçümlemeye </a:t>
            </a:r>
            <a:r>
              <a:rPr sz="1400" spc="50" dirty="0">
                <a:cs typeface="Arial"/>
              </a:rPr>
              <a:t> </a:t>
            </a:r>
            <a:r>
              <a:rPr sz="1400" spc="45" dirty="0">
                <a:cs typeface="Arial"/>
              </a:rPr>
              <a:t>çalıştıkları</a:t>
            </a:r>
            <a:r>
              <a:rPr sz="1400" spc="114" dirty="0">
                <a:cs typeface="Arial"/>
              </a:rPr>
              <a:t> </a:t>
            </a:r>
            <a:r>
              <a:rPr sz="1400" spc="20" dirty="0">
                <a:cs typeface="Arial"/>
              </a:rPr>
              <a:t>ve</a:t>
            </a:r>
            <a:r>
              <a:rPr sz="1400" spc="114" dirty="0">
                <a:cs typeface="Arial"/>
              </a:rPr>
              <a:t> </a:t>
            </a:r>
            <a:r>
              <a:rPr sz="1400" spc="35" dirty="0">
                <a:cs typeface="Arial"/>
              </a:rPr>
              <a:t>önem</a:t>
            </a:r>
            <a:r>
              <a:rPr sz="1400" spc="114" dirty="0">
                <a:cs typeface="Arial"/>
              </a:rPr>
              <a:t> </a:t>
            </a:r>
            <a:r>
              <a:rPr sz="1400" spc="45" dirty="0">
                <a:cs typeface="Arial"/>
              </a:rPr>
              <a:t>verdikleri</a:t>
            </a:r>
            <a:r>
              <a:rPr sz="1400" spc="120" dirty="0">
                <a:cs typeface="Arial"/>
              </a:rPr>
              <a:t> </a:t>
            </a:r>
            <a:r>
              <a:rPr sz="1400" spc="45" dirty="0">
                <a:cs typeface="Arial"/>
              </a:rPr>
              <a:t>alandır.</a:t>
            </a:r>
            <a:r>
              <a:rPr sz="1400" spc="114" dirty="0">
                <a:cs typeface="Arial"/>
              </a:rPr>
              <a:t> </a:t>
            </a:r>
            <a:r>
              <a:rPr sz="1400" spc="20" dirty="0">
                <a:cs typeface="Arial"/>
              </a:rPr>
              <a:t>Bu</a:t>
            </a:r>
            <a:r>
              <a:rPr sz="1400" spc="114" dirty="0">
                <a:cs typeface="Arial"/>
              </a:rPr>
              <a:t> </a:t>
            </a:r>
            <a:r>
              <a:rPr sz="1400" spc="40" dirty="0">
                <a:cs typeface="Arial"/>
              </a:rPr>
              <a:t>nedenle</a:t>
            </a:r>
            <a:r>
              <a:rPr sz="1400" spc="120" dirty="0">
                <a:cs typeface="Arial"/>
              </a:rPr>
              <a:t> </a:t>
            </a:r>
            <a:r>
              <a:rPr sz="1400" spc="45" dirty="0">
                <a:cs typeface="Arial"/>
              </a:rPr>
              <a:t>istenilen</a:t>
            </a:r>
            <a:r>
              <a:rPr sz="1400" spc="114" dirty="0">
                <a:cs typeface="Arial"/>
              </a:rPr>
              <a:t> </a:t>
            </a:r>
            <a:r>
              <a:rPr sz="1400" spc="45" dirty="0">
                <a:cs typeface="Arial"/>
              </a:rPr>
              <a:t>performansı</a:t>
            </a:r>
            <a:r>
              <a:rPr sz="1400" spc="114" dirty="0">
                <a:cs typeface="Arial"/>
              </a:rPr>
              <a:t> </a:t>
            </a:r>
            <a:r>
              <a:rPr sz="1400" spc="45" dirty="0">
                <a:cs typeface="Arial"/>
              </a:rPr>
              <a:t>göstermek </a:t>
            </a:r>
            <a:r>
              <a:rPr sz="1400" spc="-305" dirty="0">
                <a:cs typeface="Arial"/>
              </a:rPr>
              <a:t> </a:t>
            </a:r>
            <a:r>
              <a:rPr sz="1400" spc="20" dirty="0">
                <a:cs typeface="Arial"/>
              </a:rPr>
              <a:t>ve</a:t>
            </a:r>
            <a:r>
              <a:rPr sz="1400" spc="110" dirty="0">
                <a:cs typeface="Arial"/>
              </a:rPr>
              <a:t> </a:t>
            </a:r>
            <a:r>
              <a:rPr sz="1400" spc="25" dirty="0">
                <a:cs typeface="Arial"/>
              </a:rPr>
              <a:t>iş</a:t>
            </a:r>
            <a:r>
              <a:rPr sz="1400" spc="110" dirty="0">
                <a:cs typeface="Arial"/>
              </a:rPr>
              <a:t> </a:t>
            </a:r>
            <a:r>
              <a:rPr sz="1400" spc="45" dirty="0">
                <a:cs typeface="Arial"/>
              </a:rPr>
              <a:t>sonuçlarına</a:t>
            </a:r>
            <a:r>
              <a:rPr sz="1400" spc="110" dirty="0">
                <a:cs typeface="Arial"/>
              </a:rPr>
              <a:t> </a:t>
            </a:r>
            <a:r>
              <a:rPr sz="1400" spc="20" dirty="0">
                <a:cs typeface="Arial"/>
              </a:rPr>
              <a:t>bu</a:t>
            </a:r>
            <a:r>
              <a:rPr sz="1400" spc="114" dirty="0">
                <a:cs typeface="Arial"/>
              </a:rPr>
              <a:t> </a:t>
            </a:r>
            <a:r>
              <a:rPr sz="1400" spc="45" dirty="0">
                <a:cs typeface="Arial"/>
              </a:rPr>
              <a:t>performansı</a:t>
            </a:r>
            <a:r>
              <a:rPr sz="1400" spc="110" dirty="0">
                <a:cs typeface="Arial"/>
              </a:rPr>
              <a:t> </a:t>
            </a:r>
            <a:r>
              <a:rPr sz="1400" spc="45" dirty="0">
                <a:cs typeface="Arial"/>
              </a:rPr>
              <a:t>yansıtmak</a:t>
            </a:r>
            <a:r>
              <a:rPr sz="1400" spc="110" dirty="0">
                <a:cs typeface="Arial"/>
              </a:rPr>
              <a:t> </a:t>
            </a:r>
            <a:r>
              <a:rPr sz="1400" spc="45" dirty="0">
                <a:cs typeface="Arial"/>
              </a:rPr>
              <a:t>çalışanların</a:t>
            </a:r>
            <a:r>
              <a:rPr sz="1400" spc="114" dirty="0">
                <a:cs typeface="Arial"/>
              </a:rPr>
              <a:t> </a:t>
            </a:r>
            <a:r>
              <a:rPr sz="1400" spc="20" dirty="0">
                <a:cs typeface="Arial"/>
              </a:rPr>
              <a:t>en</a:t>
            </a:r>
            <a:r>
              <a:rPr sz="1400" spc="110" dirty="0">
                <a:cs typeface="Arial"/>
              </a:rPr>
              <a:t> </a:t>
            </a:r>
            <a:r>
              <a:rPr sz="1400" spc="30" dirty="0">
                <a:cs typeface="Arial"/>
              </a:rPr>
              <a:t>çok</a:t>
            </a:r>
            <a:r>
              <a:rPr sz="1400" spc="110" dirty="0">
                <a:cs typeface="Arial"/>
              </a:rPr>
              <a:t> </a:t>
            </a:r>
            <a:r>
              <a:rPr sz="1400" spc="45" dirty="0" err="1">
                <a:cs typeface="Arial"/>
              </a:rPr>
              <a:t>başarması</a:t>
            </a:r>
            <a:r>
              <a:rPr sz="1400" spc="45" dirty="0">
                <a:cs typeface="Arial"/>
              </a:rPr>
              <a:t> </a:t>
            </a:r>
            <a:r>
              <a:rPr sz="1400" spc="50" dirty="0">
                <a:cs typeface="Arial"/>
              </a:rPr>
              <a:t> </a:t>
            </a:r>
            <a:r>
              <a:rPr lang="tr-TR" sz="1400" spc="45" dirty="0">
                <a:cs typeface="Arial"/>
              </a:rPr>
              <a:t>beklenendir</a:t>
            </a:r>
            <a:r>
              <a:rPr sz="1400" spc="45" dirty="0">
                <a:cs typeface="Arial"/>
              </a:rPr>
              <a:t>.</a:t>
            </a:r>
            <a:r>
              <a:rPr sz="1400" spc="114" dirty="0">
                <a:cs typeface="Arial"/>
              </a:rPr>
              <a:t> </a:t>
            </a:r>
            <a:r>
              <a:rPr sz="1400" spc="40" dirty="0">
                <a:cs typeface="Arial"/>
              </a:rPr>
              <a:t>Kişinin</a:t>
            </a:r>
            <a:r>
              <a:rPr sz="1400" spc="120" dirty="0">
                <a:cs typeface="Arial"/>
              </a:rPr>
              <a:t> </a:t>
            </a:r>
            <a:r>
              <a:rPr sz="1400" spc="40" dirty="0">
                <a:cs typeface="Arial"/>
              </a:rPr>
              <a:t>kendi</a:t>
            </a:r>
            <a:r>
              <a:rPr sz="1400" spc="120" dirty="0">
                <a:cs typeface="Arial"/>
              </a:rPr>
              <a:t> </a:t>
            </a:r>
            <a:r>
              <a:rPr sz="1400" spc="45" dirty="0">
                <a:cs typeface="Arial"/>
              </a:rPr>
              <a:t>potansiyelini</a:t>
            </a:r>
            <a:r>
              <a:rPr sz="1400" spc="120" dirty="0">
                <a:cs typeface="Arial"/>
              </a:rPr>
              <a:t> </a:t>
            </a:r>
            <a:r>
              <a:rPr sz="1400" spc="35" dirty="0">
                <a:cs typeface="Arial"/>
              </a:rPr>
              <a:t>fark</a:t>
            </a:r>
            <a:r>
              <a:rPr sz="1400" spc="120" dirty="0">
                <a:cs typeface="Arial"/>
              </a:rPr>
              <a:t> </a:t>
            </a:r>
            <a:r>
              <a:rPr sz="1400" spc="40" dirty="0">
                <a:cs typeface="Arial"/>
              </a:rPr>
              <a:t>etmesi</a:t>
            </a:r>
            <a:r>
              <a:rPr sz="1400" spc="120" dirty="0">
                <a:cs typeface="Arial"/>
              </a:rPr>
              <a:t> </a:t>
            </a:r>
            <a:r>
              <a:rPr sz="1400" spc="20" dirty="0">
                <a:cs typeface="Arial"/>
              </a:rPr>
              <a:t>ve</a:t>
            </a:r>
            <a:r>
              <a:rPr sz="1400" spc="120" dirty="0">
                <a:cs typeface="Arial"/>
              </a:rPr>
              <a:t> </a:t>
            </a:r>
            <a:r>
              <a:rPr sz="1400" spc="45" dirty="0">
                <a:cs typeface="Arial"/>
              </a:rPr>
              <a:t>potansiyelini</a:t>
            </a:r>
            <a:r>
              <a:rPr sz="1400" spc="120" dirty="0">
                <a:cs typeface="Arial"/>
              </a:rPr>
              <a:t> </a:t>
            </a:r>
            <a:r>
              <a:rPr sz="1400" spc="40" dirty="0">
                <a:cs typeface="Arial"/>
              </a:rPr>
              <a:t>doğru</a:t>
            </a:r>
            <a:r>
              <a:rPr sz="1400" spc="120" dirty="0">
                <a:cs typeface="Arial"/>
              </a:rPr>
              <a:t> </a:t>
            </a:r>
            <a:r>
              <a:rPr sz="1400" spc="40" dirty="0">
                <a:cs typeface="Arial"/>
              </a:rPr>
              <a:t>şekilde </a:t>
            </a:r>
            <a:r>
              <a:rPr sz="1400" spc="45" dirty="0">
                <a:cs typeface="Arial"/>
              </a:rPr>
              <a:t> kullanarak</a:t>
            </a:r>
            <a:r>
              <a:rPr sz="1400" spc="110" dirty="0">
                <a:cs typeface="Arial"/>
              </a:rPr>
              <a:t> </a:t>
            </a:r>
            <a:r>
              <a:rPr sz="1400" spc="45" dirty="0">
                <a:cs typeface="Arial"/>
              </a:rPr>
              <a:t>diğerlerinin</a:t>
            </a:r>
            <a:r>
              <a:rPr sz="1400" spc="114" dirty="0">
                <a:cs typeface="Arial"/>
              </a:rPr>
              <a:t> </a:t>
            </a:r>
            <a:r>
              <a:rPr sz="1400" spc="45" dirty="0">
                <a:cs typeface="Arial"/>
              </a:rPr>
              <a:t>arasından</a:t>
            </a:r>
            <a:r>
              <a:rPr sz="1400" spc="110" dirty="0">
                <a:cs typeface="Arial"/>
              </a:rPr>
              <a:t> </a:t>
            </a:r>
            <a:r>
              <a:rPr sz="1400" spc="45" dirty="0">
                <a:cs typeface="Arial"/>
              </a:rPr>
              <a:t>sıyrılıp</a:t>
            </a:r>
            <a:r>
              <a:rPr sz="1400" spc="114" dirty="0">
                <a:cs typeface="Arial"/>
              </a:rPr>
              <a:t> </a:t>
            </a:r>
            <a:r>
              <a:rPr sz="1400" spc="30" dirty="0">
                <a:cs typeface="Arial"/>
              </a:rPr>
              <a:t>öne</a:t>
            </a:r>
            <a:r>
              <a:rPr sz="1400" spc="114" dirty="0">
                <a:cs typeface="Arial"/>
              </a:rPr>
              <a:t> </a:t>
            </a:r>
            <a:r>
              <a:rPr sz="1400" spc="40" dirty="0">
                <a:cs typeface="Arial"/>
              </a:rPr>
              <a:t>çıkması</a:t>
            </a:r>
            <a:r>
              <a:rPr sz="1400" spc="110" dirty="0">
                <a:cs typeface="Arial"/>
              </a:rPr>
              <a:t> </a:t>
            </a:r>
            <a:r>
              <a:rPr sz="1400" spc="40" dirty="0">
                <a:cs typeface="Arial"/>
              </a:rPr>
              <a:t>zorlu</a:t>
            </a:r>
            <a:r>
              <a:rPr sz="1400" spc="114" dirty="0">
                <a:cs typeface="Arial"/>
              </a:rPr>
              <a:t> </a:t>
            </a:r>
            <a:r>
              <a:rPr sz="1400" spc="30" dirty="0">
                <a:cs typeface="Arial"/>
              </a:rPr>
              <a:t>bir</a:t>
            </a:r>
            <a:r>
              <a:rPr sz="1400" spc="114" dirty="0">
                <a:cs typeface="Arial"/>
              </a:rPr>
              <a:t> </a:t>
            </a:r>
            <a:r>
              <a:rPr sz="1400" spc="45" dirty="0" err="1">
                <a:cs typeface="Arial"/>
              </a:rPr>
              <a:t>yolculuktur</a:t>
            </a:r>
            <a:r>
              <a:rPr sz="1400" spc="45" dirty="0">
                <a:cs typeface="Arial"/>
              </a:rPr>
              <a:t>.</a:t>
            </a:r>
            <a:endParaRPr lang="tr-TR" sz="1400" spc="45" dirty="0">
              <a:cs typeface="Arial"/>
            </a:endParaRPr>
          </a:p>
          <a:p>
            <a:pPr marL="12700" marR="165100">
              <a:lnSpc>
                <a:spcPct val="146900"/>
              </a:lnSpc>
            </a:pPr>
            <a:endParaRPr lang="tr-LV" sz="800" spc="45" dirty="0">
              <a:cs typeface="Arial"/>
            </a:endParaRPr>
          </a:p>
          <a:p>
            <a:pPr marL="259079" marR="53975">
              <a:lnSpc>
                <a:spcPct val="146900"/>
              </a:lnSpc>
            </a:pPr>
            <a:r>
              <a:rPr lang="tr-LV" sz="1400" spc="45" dirty="0">
                <a:cs typeface="Arial"/>
              </a:rPr>
              <a:t>Bu program ile; Koçluk Alan, </a:t>
            </a:r>
          </a:p>
          <a:p>
            <a:pPr marL="544829" marR="53975" indent="-285750">
              <a:lnSpc>
                <a:spcPct val="146900"/>
              </a:lnSpc>
              <a:buFont typeface="Arial" panose="020B0604020202020204" pitchFamily="34" charset="0"/>
              <a:buChar char="•"/>
            </a:pPr>
            <a:r>
              <a:rPr lang="tr-TR" sz="1400" spc="45" dirty="0">
                <a:cs typeface="Arial"/>
              </a:rPr>
              <a:t>Beklentinin</a:t>
            </a:r>
            <a:r>
              <a:rPr lang="tr-TR" sz="1400" spc="125" dirty="0">
                <a:cs typeface="Arial"/>
              </a:rPr>
              <a:t> </a:t>
            </a:r>
            <a:r>
              <a:rPr lang="tr-TR" sz="1400" spc="40" dirty="0">
                <a:cs typeface="Arial"/>
              </a:rPr>
              <a:t>altında</a:t>
            </a:r>
            <a:r>
              <a:rPr lang="tr-TR" sz="1400" spc="125" dirty="0">
                <a:cs typeface="Arial"/>
              </a:rPr>
              <a:t> </a:t>
            </a:r>
            <a:r>
              <a:rPr lang="tr-TR" sz="1400" spc="40" dirty="0">
                <a:cs typeface="Arial"/>
              </a:rPr>
              <a:t>kalan</a:t>
            </a:r>
            <a:r>
              <a:rPr lang="tr-TR" sz="1400" spc="125" dirty="0">
                <a:cs typeface="Arial"/>
              </a:rPr>
              <a:t> </a:t>
            </a:r>
            <a:r>
              <a:rPr lang="tr-TR" sz="1400" spc="45" dirty="0">
                <a:cs typeface="Arial"/>
              </a:rPr>
              <a:t>performansına</a:t>
            </a:r>
            <a:r>
              <a:rPr lang="tr-TR" sz="1400" spc="120" dirty="0">
                <a:cs typeface="Arial"/>
              </a:rPr>
              <a:t> </a:t>
            </a:r>
            <a:r>
              <a:rPr lang="tr-TR" sz="1400" spc="40" dirty="0">
                <a:cs typeface="Arial"/>
              </a:rPr>
              <a:t>yönelik</a:t>
            </a:r>
            <a:r>
              <a:rPr lang="tr-TR" sz="1400" spc="125" dirty="0">
                <a:cs typeface="Arial"/>
              </a:rPr>
              <a:t> </a:t>
            </a:r>
            <a:r>
              <a:rPr lang="tr-TR" sz="1400" spc="45" dirty="0">
                <a:cs typeface="Arial"/>
              </a:rPr>
              <a:t>farkındalık</a:t>
            </a:r>
            <a:r>
              <a:rPr lang="tr-TR" sz="1400" spc="125" dirty="0">
                <a:cs typeface="Arial"/>
              </a:rPr>
              <a:t> </a:t>
            </a:r>
            <a:r>
              <a:rPr lang="tr-TR" sz="1400" spc="45" dirty="0">
                <a:cs typeface="Arial"/>
              </a:rPr>
              <a:t>kazanabilir,</a:t>
            </a:r>
          </a:p>
          <a:p>
            <a:pPr marL="544829" marR="53975" indent="-285750">
              <a:lnSpc>
                <a:spcPct val="146900"/>
              </a:lnSpc>
              <a:buFont typeface="Arial" panose="020B0604020202020204" pitchFamily="34" charset="0"/>
              <a:buChar char="•"/>
            </a:pPr>
            <a:r>
              <a:rPr lang="tr-TR" sz="1400" spc="45" dirty="0">
                <a:cs typeface="Arial"/>
              </a:rPr>
              <a:t>Hedeflerini</a:t>
            </a:r>
            <a:r>
              <a:rPr lang="tr-TR" sz="1400" spc="110" dirty="0">
                <a:cs typeface="Arial"/>
              </a:rPr>
              <a:t> </a:t>
            </a:r>
            <a:r>
              <a:rPr lang="tr-TR" sz="1400" spc="45" dirty="0">
                <a:cs typeface="Arial"/>
              </a:rPr>
              <a:t>netleştirip</a:t>
            </a:r>
            <a:r>
              <a:rPr lang="tr-TR" sz="1400" spc="110" dirty="0">
                <a:cs typeface="Arial"/>
              </a:rPr>
              <a:t> </a:t>
            </a:r>
            <a:r>
              <a:rPr lang="tr-TR" sz="1400" spc="20" dirty="0">
                <a:cs typeface="Arial"/>
              </a:rPr>
              <a:t>ve</a:t>
            </a:r>
            <a:r>
              <a:rPr lang="tr-TR" sz="1400" spc="110" dirty="0">
                <a:cs typeface="Arial"/>
              </a:rPr>
              <a:t> </a:t>
            </a:r>
            <a:r>
              <a:rPr lang="tr-TR" sz="1400" spc="40" dirty="0">
                <a:cs typeface="Arial"/>
              </a:rPr>
              <a:t>kurum</a:t>
            </a:r>
            <a:r>
              <a:rPr lang="tr-TR" sz="1400" spc="114" dirty="0">
                <a:cs typeface="Arial"/>
              </a:rPr>
              <a:t> </a:t>
            </a:r>
            <a:r>
              <a:rPr lang="tr-TR" sz="1400" spc="45" dirty="0">
                <a:cs typeface="Arial"/>
              </a:rPr>
              <a:t>hedeflerine</a:t>
            </a:r>
            <a:r>
              <a:rPr lang="tr-TR" sz="1400" spc="110" dirty="0">
                <a:cs typeface="Arial"/>
              </a:rPr>
              <a:t> </a:t>
            </a:r>
            <a:r>
              <a:rPr lang="tr-TR" sz="1400" spc="40" dirty="0">
                <a:cs typeface="Arial"/>
              </a:rPr>
              <a:t>paralel</a:t>
            </a:r>
            <a:r>
              <a:rPr lang="tr-TR" sz="1400" spc="110" dirty="0">
                <a:cs typeface="Arial"/>
              </a:rPr>
              <a:t> </a:t>
            </a:r>
            <a:r>
              <a:rPr lang="tr-TR" sz="1400" spc="35" dirty="0">
                <a:cs typeface="Arial"/>
              </a:rPr>
              <a:t>hale</a:t>
            </a:r>
            <a:r>
              <a:rPr lang="tr-TR" sz="1400" spc="114" dirty="0">
                <a:cs typeface="Arial"/>
              </a:rPr>
              <a:t> </a:t>
            </a:r>
            <a:r>
              <a:rPr lang="tr-TR" sz="1400" spc="45" dirty="0">
                <a:cs typeface="Arial"/>
              </a:rPr>
              <a:t>getirebilir,</a:t>
            </a:r>
          </a:p>
          <a:p>
            <a:pPr marL="544829" marR="5080" indent="-285750">
              <a:lnSpc>
                <a:spcPct val="146900"/>
              </a:lnSpc>
              <a:buFont typeface="Arial" panose="020B0604020202020204" pitchFamily="34" charset="0"/>
              <a:buChar char="•"/>
            </a:pPr>
            <a:r>
              <a:rPr lang="tr-TR" sz="1400" spc="45" dirty="0">
                <a:cs typeface="Arial"/>
              </a:rPr>
              <a:t>Kendisini</a:t>
            </a:r>
            <a:r>
              <a:rPr lang="tr-TR" sz="1400" spc="110" dirty="0">
                <a:cs typeface="Arial"/>
              </a:rPr>
              <a:t> </a:t>
            </a:r>
            <a:r>
              <a:rPr lang="tr-TR" sz="1400" spc="45" dirty="0">
                <a:cs typeface="Arial"/>
              </a:rPr>
              <a:t>durduran</a:t>
            </a:r>
            <a:r>
              <a:rPr lang="tr-TR" sz="1400" spc="114" dirty="0">
                <a:cs typeface="Arial"/>
              </a:rPr>
              <a:t> </a:t>
            </a:r>
            <a:r>
              <a:rPr lang="tr-TR" sz="1400" spc="40" dirty="0">
                <a:cs typeface="Arial"/>
              </a:rPr>
              <a:t>inanç</a:t>
            </a:r>
            <a:r>
              <a:rPr lang="tr-TR" sz="1400" spc="110" dirty="0">
                <a:cs typeface="Arial"/>
              </a:rPr>
              <a:t> </a:t>
            </a:r>
            <a:r>
              <a:rPr lang="tr-TR" sz="1400" spc="45" dirty="0">
                <a:cs typeface="Arial"/>
              </a:rPr>
              <a:t>kalıplarını</a:t>
            </a:r>
            <a:r>
              <a:rPr lang="tr-TR" sz="1400" spc="114" dirty="0">
                <a:cs typeface="Arial"/>
              </a:rPr>
              <a:t> </a:t>
            </a:r>
            <a:r>
              <a:rPr lang="tr-TR" sz="1400" spc="20" dirty="0">
                <a:cs typeface="Arial"/>
              </a:rPr>
              <a:t>ve</a:t>
            </a:r>
            <a:r>
              <a:rPr lang="tr-TR" sz="1400" spc="114" dirty="0">
                <a:cs typeface="Arial"/>
              </a:rPr>
              <a:t> </a:t>
            </a:r>
            <a:r>
              <a:rPr lang="tr-TR" sz="1400" spc="45" dirty="0">
                <a:cs typeface="Arial"/>
              </a:rPr>
              <a:t>değerlerini</a:t>
            </a:r>
            <a:r>
              <a:rPr lang="tr-TR" sz="1400" spc="110" dirty="0">
                <a:cs typeface="Arial"/>
              </a:rPr>
              <a:t> </a:t>
            </a:r>
            <a:r>
              <a:rPr lang="tr-TR" sz="1400" spc="45" dirty="0">
                <a:cs typeface="Arial"/>
              </a:rPr>
              <a:t>keşfedip</a:t>
            </a:r>
            <a:r>
              <a:rPr lang="tr-TR" sz="1400" spc="114" dirty="0">
                <a:cs typeface="Arial"/>
              </a:rPr>
              <a:t>, </a:t>
            </a:r>
            <a:r>
              <a:rPr lang="tr-TR" sz="1400" spc="40" dirty="0">
                <a:cs typeface="Arial"/>
              </a:rPr>
              <a:t>bunları</a:t>
            </a:r>
            <a:r>
              <a:rPr lang="tr-TR" sz="1400" spc="114" dirty="0">
                <a:cs typeface="Arial"/>
              </a:rPr>
              <a:t> </a:t>
            </a:r>
            <a:r>
              <a:rPr lang="tr-TR" sz="1400" spc="45" dirty="0">
                <a:cs typeface="Arial"/>
              </a:rPr>
              <a:t>yönetmeye </a:t>
            </a:r>
            <a:r>
              <a:rPr lang="tr-TR" sz="1400" spc="-305" dirty="0">
                <a:cs typeface="Arial"/>
              </a:rPr>
              <a:t> </a:t>
            </a:r>
            <a:r>
              <a:rPr lang="tr-TR" sz="1400" spc="40" dirty="0">
                <a:cs typeface="Arial"/>
              </a:rPr>
              <a:t>başlayabilir,</a:t>
            </a:r>
            <a:endParaRPr lang="tr-TR" sz="1400" dirty="0">
              <a:cs typeface="Arial"/>
            </a:endParaRPr>
          </a:p>
          <a:p>
            <a:pPr marL="544829" marR="620395" indent="-285750">
              <a:lnSpc>
                <a:spcPct val="146900"/>
              </a:lnSpc>
              <a:buFont typeface="Arial" panose="020B0604020202020204" pitchFamily="34" charset="0"/>
              <a:buChar char="•"/>
            </a:pPr>
            <a:r>
              <a:rPr lang="tr-TR" sz="1400" spc="45" dirty="0">
                <a:cs typeface="Arial"/>
              </a:rPr>
              <a:t>Performansı</a:t>
            </a:r>
            <a:r>
              <a:rPr lang="tr-TR" sz="1400" spc="110" dirty="0">
                <a:cs typeface="Arial"/>
              </a:rPr>
              <a:t> </a:t>
            </a:r>
            <a:r>
              <a:rPr lang="tr-TR" sz="1400" spc="20" dirty="0">
                <a:cs typeface="Arial"/>
              </a:rPr>
              <a:t>en</a:t>
            </a:r>
            <a:r>
              <a:rPr lang="tr-TR" sz="1400" spc="110" dirty="0">
                <a:cs typeface="Arial"/>
              </a:rPr>
              <a:t> </a:t>
            </a:r>
            <a:r>
              <a:rPr lang="tr-TR" sz="1400" spc="45" dirty="0">
                <a:cs typeface="Arial"/>
              </a:rPr>
              <a:t>derinden</a:t>
            </a:r>
            <a:r>
              <a:rPr lang="tr-TR" sz="1400" spc="110" dirty="0">
                <a:cs typeface="Arial"/>
              </a:rPr>
              <a:t> </a:t>
            </a:r>
            <a:r>
              <a:rPr lang="tr-TR" sz="1400" spc="45" dirty="0">
                <a:cs typeface="Arial"/>
              </a:rPr>
              <a:t>etkileyen</a:t>
            </a:r>
            <a:r>
              <a:rPr lang="tr-TR" sz="1400" spc="110" dirty="0">
                <a:cs typeface="Arial"/>
              </a:rPr>
              <a:t> </a:t>
            </a:r>
            <a:r>
              <a:rPr lang="tr-TR" sz="1400" spc="40" dirty="0">
                <a:cs typeface="Arial"/>
              </a:rPr>
              <a:t>duygu</a:t>
            </a:r>
            <a:r>
              <a:rPr lang="tr-TR" sz="1400" spc="110" dirty="0">
                <a:cs typeface="Arial"/>
              </a:rPr>
              <a:t> </a:t>
            </a:r>
            <a:r>
              <a:rPr lang="tr-TR" sz="1400" spc="45" dirty="0">
                <a:cs typeface="Arial"/>
              </a:rPr>
              <a:t>yönetimi</a:t>
            </a:r>
            <a:r>
              <a:rPr lang="tr-TR" sz="1400" spc="110" dirty="0">
                <a:cs typeface="Arial"/>
              </a:rPr>
              <a:t> </a:t>
            </a:r>
            <a:r>
              <a:rPr lang="tr-TR" sz="1400" spc="20" dirty="0">
                <a:cs typeface="Arial"/>
              </a:rPr>
              <a:t>ve</a:t>
            </a:r>
            <a:r>
              <a:rPr lang="tr-TR" sz="1400" spc="110" dirty="0">
                <a:cs typeface="Arial"/>
              </a:rPr>
              <a:t> </a:t>
            </a:r>
            <a:r>
              <a:rPr lang="tr-TR" sz="1400" spc="45" dirty="0">
                <a:cs typeface="Arial"/>
              </a:rPr>
              <a:t>iletişim</a:t>
            </a:r>
            <a:r>
              <a:rPr lang="tr-TR" sz="1400" spc="110" dirty="0">
                <a:cs typeface="Arial"/>
              </a:rPr>
              <a:t> </a:t>
            </a:r>
            <a:r>
              <a:rPr lang="tr-TR" sz="1400" spc="45" dirty="0">
                <a:cs typeface="Arial"/>
              </a:rPr>
              <a:t>becerilerini </a:t>
            </a:r>
            <a:r>
              <a:rPr lang="tr-TR" sz="1400" spc="-305" dirty="0">
                <a:cs typeface="Arial"/>
              </a:rPr>
              <a:t> </a:t>
            </a:r>
            <a:r>
              <a:rPr lang="tr-TR" sz="1400" spc="45" dirty="0">
                <a:cs typeface="Arial"/>
              </a:rPr>
              <a:t>güçlendirebilir,</a:t>
            </a:r>
            <a:endParaRPr lang="tr-TR" sz="1400" dirty="0">
              <a:cs typeface="Arial"/>
            </a:endParaRPr>
          </a:p>
          <a:p>
            <a:pPr marL="544829" indent="-285750">
              <a:lnSpc>
                <a:spcPct val="100000"/>
              </a:lnSpc>
              <a:spcBef>
                <a:spcPts val="645"/>
              </a:spcBef>
              <a:buFont typeface="Arial" panose="020B0604020202020204" pitchFamily="34" charset="0"/>
              <a:buChar char="•"/>
            </a:pPr>
            <a:r>
              <a:rPr lang="tr-TR" sz="1400" spc="40" dirty="0">
                <a:cs typeface="Arial"/>
              </a:rPr>
              <a:t>Çözüm</a:t>
            </a:r>
            <a:r>
              <a:rPr lang="tr-TR" sz="1400" spc="110" dirty="0">
                <a:cs typeface="Arial"/>
              </a:rPr>
              <a:t> </a:t>
            </a:r>
            <a:r>
              <a:rPr lang="tr-TR" sz="1400" spc="40" dirty="0">
                <a:cs typeface="Arial"/>
              </a:rPr>
              <a:t>odaklı</a:t>
            </a:r>
            <a:r>
              <a:rPr lang="tr-TR" sz="1400" spc="114" dirty="0">
                <a:cs typeface="Arial"/>
              </a:rPr>
              <a:t> </a:t>
            </a:r>
            <a:r>
              <a:rPr lang="tr-TR" sz="1400" spc="40" dirty="0">
                <a:cs typeface="Arial"/>
              </a:rPr>
              <a:t>olmayı</a:t>
            </a:r>
            <a:r>
              <a:rPr lang="tr-TR" sz="1400" spc="114" dirty="0">
                <a:cs typeface="Arial"/>
              </a:rPr>
              <a:t> </a:t>
            </a:r>
            <a:r>
              <a:rPr lang="tr-TR" sz="1400" spc="20" dirty="0">
                <a:cs typeface="Arial"/>
              </a:rPr>
              <a:t>ve</a:t>
            </a:r>
            <a:r>
              <a:rPr lang="tr-TR" sz="1400" spc="114" dirty="0">
                <a:cs typeface="Arial"/>
              </a:rPr>
              <a:t> </a:t>
            </a:r>
            <a:r>
              <a:rPr lang="tr-TR" sz="1400" spc="40" dirty="0">
                <a:cs typeface="Arial"/>
              </a:rPr>
              <a:t>kendi</a:t>
            </a:r>
            <a:r>
              <a:rPr lang="tr-TR" sz="1400" spc="114" dirty="0">
                <a:cs typeface="Arial"/>
              </a:rPr>
              <a:t> </a:t>
            </a:r>
            <a:r>
              <a:rPr lang="tr-TR" sz="1400" spc="45" dirty="0">
                <a:cs typeface="Arial"/>
              </a:rPr>
              <a:t>çözümlerini</a:t>
            </a:r>
            <a:r>
              <a:rPr lang="tr-TR" sz="1400" spc="110" dirty="0">
                <a:cs typeface="Arial"/>
              </a:rPr>
              <a:t> </a:t>
            </a:r>
            <a:r>
              <a:rPr lang="tr-TR" sz="1400" spc="40" dirty="0">
                <a:cs typeface="Arial"/>
              </a:rPr>
              <a:t>bulmayı</a:t>
            </a:r>
            <a:r>
              <a:rPr lang="tr-TR" sz="1400" spc="114" dirty="0">
                <a:cs typeface="Arial"/>
              </a:rPr>
              <a:t> </a:t>
            </a:r>
            <a:r>
              <a:rPr lang="tr-TR" sz="1400" spc="45" dirty="0">
                <a:cs typeface="Arial"/>
              </a:rPr>
              <a:t>öğrenebilir,</a:t>
            </a:r>
            <a:endParaRPr lang="tr-TR" sz="1400" dirty="0">
              <a:cs typeface="Arial"/>
            </a:endParaRPr>
          </a:p>
          <a:p>
            <a:pPr marL="544829" marR="96520" indent="-285750">
              <a:lnSpc>
                <a:spcPct val="146900"/>
              </a:lnSpc>
              <a:buFont typeface="Arial" panose="020B0604020202020204" pitchFamily="34" charset="0"/>
              <a:buChar char="•"/>
            </a:pPr>
            <a:r>
              <a:rPr lang="tr-TR" sz="1400" spc="40" dirty="0">
                <a:cs typeface="Arial"/>
              </a:rPr>
              <a:t>Yüksek</a:t>
            </a:r>
            <a:r>
              <a:rPr lang="tr-TR" sz="1400" spc="114" dirty="0">
                <a:cs typeface="Arial"/>
              </a:rPr>
              <a:t> </a:t>
            </a:r>
            <a:r>
              <a:rPr lang="tr-TR" sz="1400" spc="45" dirty="0">
                <a:cs typeface="Arial"/>
              </a:rPr>
              <a:t>motivasyon</a:t>
            </a:r>
            <a:r>
              <a:rPr lang="tr-TR" sz="1400" spc="114" dirty="0">
                <a:cs typeface="Arial"/>
              </a:rPr>
              <a:t> </a:t>
            </a:r>
            <a:r>
              <a:rPr lang="tr-TR" sz="1400" spc="20" dirty="0">
                <a:cs typeface="Arial"/>
              </a:rPr>
              <a:t>ve</a:t>
            </a:r>
            <a:r>
              <a:rPr lang="tr-TR" sz="1400" spc="114" dirty="0">
                <a:cs typeface="Arial"/>
              </a:rPr>
              <a:t> </a:t>
            </a:r>
            <a:r>
              <a:rPr lang="tr-TR" sz="1400" spc="45" dirty="0">
                <a:cs typeface="Arial"/>
              </a:rPr>
              <a:t>performans</a:t>
            </a:r>
            <a:r>
              <a:rPr lang="tr-TR" sz="1400" spc="114" dirty="0">
                <a:cs typeface="Arial"/>
              </a:rPr>
              <a:t> </a:t>
            </a:r>
            <a:r>
              <a:rPr lang="tr-TR" sz="1400" spc="45" dirty="0">
                <a:cs typeface="Arial"/>
              </a:rPr>
              <a:t>geliştirme</a:t>
            </a:r>
            <a:r>
              <a:rPr lang="tr-TR" sz="1400" spc="114" dirty="0">
                <a:cs typeface="Arial"/>
              </a:rPr>
              <a:t> </a:t>
            </a:r>
            <a:r>
              <a:rPr lang="tr-TR" sz="1400" spc="45" dirty="0">
                <a:cs typeface="Arial"/>
              </a:rPr>
              <a:t>egzersizleri</a:t>
            </a:r>
            <a:r>
              <a:rPr lang="tr-TR" sz="1400" spc="114" dirty="0">
                <a:cs typeface="Arial"/>
              </a:rPr>
              <a:t> </a:t>
            </a:r>
            <a:r>
              <a:rPr lang="tr-TR" sz="1400" spc="30" dirty="0">
                <a:cs typeface="Arial"/>
              </a:rPr>
              <a:t>ile</a:t>
            </a:r>
            <a:r>
              <a:rPr lang="tr-TR" sz="1400" spc="120" dirty="0">
                <a:cs typeface="Arial"/>
              </a:rPr>
              <a:t> </a:t>
            </a:r>
            <a:r>
              <a:rPr lang="tr-TR" sz="1400" spc="25" dirty="0">
                <a:cs typeface="Arial"/>
              </a:rPr>
              <a:t>iç</a:t>
            </a:r>
            <a:r>
              <a:rPr lang="tr-TR" sz="1400" spc="114" dirty="0">
                <a:cs typeface="Arial"/>
              </a:rPr>
              <a:t> </a:t>
            </a:r>
            <a:r>
              <a:rPr lang="tr-TR" sz="1400" spc="45" dirty="0">
                <a:cs typeface="Arial"/>
              </a:rPr>
              <a:t>motivasyonları </a:t>
            </a:r>
            <a:r>
              <a:rPr lang="tr-TR" sz="1400" spc="50" dirty="0">
                <a:cs typeface="Arial"/>
              </a:rPr>
              <a:t> </a:t>
            </a:r>
            <a:r>
              <a:rPr lang="tr-TR" sz="1400" spc="40" dirty="0">
                <a:cs typeface="Arial"/>
              </a:rPr>
              <a:t>gelişebilir</a:t>
            </a:r>
            <a:r>
              <a:rPr lang="tr-TR" sz="1400" spc="125" dirty="0">
                <a:cs typeface="Arial"/>
              </a:rPr>
              <a:t> </a:t>
            </a:r>
            <a:r>
              <a:rPr lang="tr-TR" sz="1400" spc="20" dirty="0">
                <a:cs typeface="Arial"/>
              </a:rPr>
              <a:t>ve</a:t>
            </a:r>
            <a:r>
              <a:rPr lang="tr-TR" sz="1400" spc="125" dirty="0">
                <a:cs typeface="Arial"/>
              </a:rPr>
              <a:t> </a:t>
            </a:r>
            <a:r>
              <a:rPr lang="tr-TR" sz="1400" spc="45" dirty="0">
                <a:cs typeface="Arial"/>
              </a:rPr>
              <a:t>böylelikle</a:t>
            </a:r>
            <a:r>
              <a:rPr lang="tr-TR" sz="1400" spc="125" dirty="0">
                <a:cs typeface="Arial"/>
              </a:rPr>
              <a:t> </a:t>
            </a:r>
            <a:r>
              <a:rPr lang="tr-TR" sz="1400" spc="40" dirty="0">
                <a:cs typeface="Arial"/>
              </a:rPr>
              <a:t>varsa</a:t>
            </a:r>
            <a:r>
              <a:rPr lang="tr-TR" sz="1400" spc="125" dirty="0">
                <a:cs typeface="Arial"/>
              </a:rPr>
              <a:t> </a:t>
            </a:r>
            <a:r>
              <a:rPr lang="tr-TR" sz="1400" spc="40" dirty="0">
                <a:cs typeface="Arial"/>
              </a:rPr>
              <a:t>kendi</a:t>
            </a:r>
            <a:r>
              <a:rPr lang="tr-TR" sz="1400" spc="125" dirty="0">
                <a:cs typeface="Arial"/>
              </a:rPr>
              <a:t> </a:t>
            </a:r>
            <a:r>
              <a:rPr lang="tr-TR" sz="1400" spc="45" dirty="0">
                <a:cs typeface="Arial"/>
              </a:rPr>
              <a:t>ekiplerinin</a:t>
            </a:r>
            <a:r>
              <a:rPr lang="tr-TR" sz="1400" spc="125" dirty="0">
                <a:cs typeface="Arial"/>
              </a:rPr>
              <a:t> </a:t>
            </a:r>
            <a:r>
              <a:rPr lang="tr-TR" sz="1400" spc="45" dirty="0">
                <a:cs typeface="Arial"/>
              </a:rPr>
              <a:t>performansını</a:t>
            </a:r>
            <a:r>
              <a:rPr lang="tr-TR" sz="1400" spc="125" dirty="0">
                <a:cs typeface="Arial"/>
              </a:rPr>
              <a:t> </a:t>
            </a:r>
            <a:r>
              <a:rPr lang="tr-TR" sz="1400" spc="40" dirty="0">
                <a:cs typeface="Arial"/>
              </a:rPr>
              <a:t>nasıl</a:t>
            </a:r>
            <a:r>
              <a:rPr lang="tr-TR" sz="1400" spc="125" dirty="0">
                <a:cs typeface="Arial"/>
              </a:rPr>
              <a:t> </a:t>
            </a:r>
            <a:r>
              <a:rPr lang="tr-TR" sz="1400" spc="45" dirty="0">
                <a:cs typeface="Arial"/>
              </a:rPr>
              <a:t>geliştireceklerine </a:t>
            </a:r>
            <a:r>
              <a:rPr lang="tr-TR" sz="1400" spc="-305" dirty="0">
                <a:cs typeface="Arial"/>
              </a:rPr>
              <a:t> </a:t>
            </a:r>
            <a:r>
              <a:rPr lang="tr-TR" sz="1400" spc="35" dirty="0">
                <a:cs typeface="Arial"/>
              </a:rPr>
              <a:t>dair</a:t>
            </a:r>
            <a:r>
              <a:rPr lang="tr-TR" sz="1400" spc="105" dirty="0">
                <a:cs typeface="Arial"/>
              </a:rPr>
              <a:t> </a:t>
            </a:r>
            <a:r>
              <a:rPr lang="tr-TR" sz="1400" spc="40" dirty="0">
                <a:cs typeface="Arial"/>
              </a:rPr>
              <a:t>bilgi</a:t>
            </a:r>
            <a:r>
              <a:rPr lang="tr-TR" sz="1400" spc="110" dirty="0">
                <a:cs typeface="Arial"/>
              </a:rPr>
              <a:t> </a:t>
            </a:r>
            <a:r>
              <a:rPr lang="tr-TR" sz="1400" spc="45" dirty="0">
                <a:cs typeface="Arial"/>
              </a:rPr>
              <a:t>kazanabilir,</a:t>
            </a:r>
            <a:endParaRPr lang="tr-TR" sz="1400" dirty="0">
              <a:cs typeface="Arial"/>
            </a:endParaRPr>
          </a:p>
          <a:p>
            <a:pPr marL="544829" indent="-285750">
              <a:lnSpc>
                <a:spcPct val="100000"/>
              </a:lnSpc>
              <a:spcBef>
                <a:spcPts val="650"/>
              </a:spcBef>
              <a:buFont typeface="Arial" panose="020B0604020202020204" pitchFamily="34" charset="0"/>
              <a:buChar char="•"/>
            </a:pPr>
            <a:r>
              <a:rPr lang="tr-TR" sz="1400" spc="45" dirty="0">
                <a:cs typeface="Arial"/>
              </a:rPr>
              <a:t>Yaratıcılığı</a:t>
            </a:r>
            <a:r>
              <a:rPr lang="tr-TR" sz="1400" spc="110" dirty="0">
                <a:cs typeface="Arial"/>
              </a:rPr>
              <a:t> </a:t>
            </a:r>
            <a:r>
              <a:rPr lang="tr-TR" sz="1400" spc="40" dirty="0">
                <a:cs typeface="Arial"/>
              </a:rPr>
              <a:t>artabilir</a:t>
            </a:r>
            <a:r>
              <a:rPr lang="tr-TR" sz="1400" spc="110" dirty="0">
                <a:cs typeface="Arial"/>
              </a:rPr>
              <a:t> </a:t>
            </a:r>
            <a:r>
              <a:rPr lang="tr-TR" sz="1400" spc="20" dirty="0">
                <a:cs typeface="Arial"/>
              </a:rPr>
              <a:t>ve</a:t>
            </a:r>
            <a:r>
              <a:rPr lang="tr-TR" sz="1400" spc="110" dirty="0">
                <a:cs typeface="Arial"/>
              </a:rPr>
              <a:t> </a:t>
            </a:r>
            <a:r>
              <a:rPr lang="tr-TR" sz="1400" spc="25" dirty="0">
                <a:cs typeface="Arial"/>
              </a:rPr>
              <a:t>iş</a:t>
            </a:r>
            <a:r>
              <a:rPr lang="tr-TR" sz="1400" spc="110" dirty="0">
                <a:cs typeface="Arial"/>
              </a:rPr>
              <a:t> </a:t>
            </a:r>
            <a:r>
              <a:rPr lang="tr-TR" sz="1400" spc="40" dirty="0">
                <a:cs typeface="Arial"/>
              </a:rPr>
              <a:t>yapış</a:t>
            </a:r>
            <a:r>
              <a:rPr lang="tr-TR" sz="1400" spc="110" dirty="0">
                <a:cs typeface="Arial"/>
              </a:rPr>
              <a:t> </a:t>
            </a:r>
            <a:r>
              <a:rPr lang="tr-TR" sz="1400" spc="45" dirty="0">
                <a:cs typeface="Arial"/>
              </a:rPr>
              <a:t>şekilleri</a:t>
            </a:r>
            <a:r>
              <a:rPr lang="tr-TR" sz="1400" spc="110" dirty="0">
                <a:cs typeface="Arial"/>
              </a:rPr>
              <a:t> </a:t>
            </a:r>
            <a:r>
              <a:rPr lang="tr-TR" sz="1400" spc="45" dirty="0">
                <a:cs typeface="Arial"/>
              </a:rPr>
              <a:t>değişebilir.</a:t>
            </a:r>
          </a:p>
          <a:p>
            <a:pPr marL="544829" indent="-285750">
              <a:lnSpc>
                <a:spcPct val="100000"/>
              </a:lnSpc>
              <a:spcBef>
                <a:spcPts val="650"/>
              </a:spcBef>
              <a:buFont typeface="Arial" panose="020B0604020202020204" pitchFamily="34" charset="0"/>
              <a:buChar char="•"/>
            </a:pPr>
            <a:endParaRPr sz="1400" dirty="0">
              <a:cs typeface="Arial"/>
            </a:endParaRPr>
          </a:p>
          <a:p>
            <a:pPr marL="12700" marR="172085">
              <a:lnSpc>
                <a:spcPct val="146900"/>
              </a:lnSpc>
            </a:pPr>
            <a:r>
              <a:rPr sz="1400" spc="45" dirty="0">
                <a:cs typeface="Arial"/>
              </a:rPr>
              <a:t>Performans</a:t>
            </a:r>
            <a:r>
              <a:rPr sz="1400" spc="114" dirty="0">
                <a:cs typeface="Arial"/>
              </a:rPr>
              <a:t> </a:t>
            </a:r>
            <a:r>
              <a:rPr sz="1400" spc="40" dirty="0">
                <a:cs typeface="Arial"/>
              </a:rPr>
              <a:t>koçluğu</a:t>
            </a:r>
            <a:r>
              <a:rPr sz="1400" spc="114" dirty="0">
                <a:cs typeface="Arial"/>
              </a:rPr>
              <a:t> </a:t>
            </a:r>
            <a:r>
              <a:rPr sz="1400" spc="45" dirty="0">
                <a:cs typeface="Arial"/>
              </a:rPr>
              <a:t>kişilere</a:t>
            </a:r>
            <a:r>
              <a:rPr sz="1400" spc="114" dirty="0">
                <a:cs typeface="Arial"/>
              </a:rPr>
              <a:t> </a:t>
            </a:r>
            <a:r>
              <a:rPr sz="1400" spc="40" dirty="0">
                <a:cs typeface="Arial"/>
              </a:rPr>
              <a:t>kendi</a:t>
            </a:r>
            <a:r>
              <a:rPr sz="1400" spc="114" dirty="0">
                <a:cs typeface="Arial"/>
              </a:rPr>
              <a:t> </a:t>
            </a:r>
            <a:r>
              <a:rPr sz="1400" spc="40" dirty="0">
                <a:cs typeface="Arial"/>
              </a:rPr>
              <a:t>gücünü</a:t>
            </a:r>
            <a:r>
              <a:rPr sz="1400" spc="114" dirty="0">
                <a:cs typeface="Arial"/>
              </a:rPr>
              <a:t> </a:t>
            </a:r>
            <a:r>
              <a:rPr sz="1400" spc="20" dirty="0">
                <a:cs typeface="Arial"/>
              </a:rPr>
              <a:t>ve</a:t>
            </a:r>
            <a:r>
              <a:rPr sz="1400" spc="120" dirty="0">
                <a:cs typeface="Arial"/>
              </a:rPr>
              <a:t> </a:t>
            </a:r>
            <a:r>
              <a:rPr sz="1400" spc="45" dirty="0">
                <a:cs typeface="Arial"/>
              </a:rPr>
              <a:t>engellerini</a:t>
            </a:r>
            <a:r>
              <a:rPr sz="1400" spc="114" dirty="0">
                <a:cs typeface="Arial"/>
              </a:rPr>
              <a:t> </a:t>
            </a:r>
            <a:r>
              <a:rPr sz="1400" spc="35" dirty="0">
                <a:cs typeface="Arial"/>
              </a:rPr>
              <a:t>fark</a:t>
            </a:r>
            <a:r>
              <a:rPr sz="1400" spc="114" dirty="0">
                <a:cs typeface="Arial"/>
              </a:rPr>
              <a:t> </a:t>
            </a:r>
            <a:r>
              <a:rPr sz="1400" spc="45" dirty="0">
                <a:cs typeface="Arial"/>
              </a:rPr>
              <a:t>etmelerini</a:t>
            </a:r>
            <a:r>
              <a:rPr sz="1400" spc="114" dirty="0">
                <a:cs typeface="Arial"/>
              </a:rPr>
              <a:t> </a:t>
            </a:r>
            <a:r>
              <a:rPr sz="1400" spc="45" dirty="0">
                <a:cs typeface="Arial"/>
              </a:rPr>
              <a:t>sağlayarak </a:t>
            </a:r>
            <a:r>
              <a:rPr sz="1400" spc="-305" dirty="0">
                <a:cs typeface="Arial"/>
              </a:rPr>
              <a:t> </a:t>
            </a:r>
            <a:r>
              <a:rPr sz="1400" spc="45" dirty="0">
                <a:cs typeface="Arial"/>
              </a:rPr>
              <a:t>performansı</a:t>
            </a:r>
            <a:r>
              <a:rPr sz="1400" spc="105" dirty="0">
                <a:cs typeface="Arial"/>
              </a:rPr>
              <a:t> </a:t>
            </a:r>
            <a:r>
              <a:rPr sz="1400" spc="45" dirty="0">
                <a:cs typeface="Arial"/>
              </a:rPr>
              <a:t>maksimize</a:t>
            </a:r>
            <a:r>
              <a:rPr sz="1400" spc="110" dirty="0">
                <a:cs typeface="Arial"/>
              </a:rPr>
              <a:t> </a:t>
            </a:r>
            <a:r>
              <a:rPr sz="1400" spc="45" dirty="0">
                <a:cs typeface="Arial"/>
              </a:rPr>
              <a:t>etmesini</a:t>
            </a:r>
            <a:r>
              <a:rPr sz="1400" spc="110" dirty="0">
                <a:cs typeface="Arial"/>
              </a:rPr>
              <a:t> </a:t>
            </a:r>
            <a:r>
              <a:rPr sz="1400" spc="45" dirty="0">
                <a:cs typeface="Arial"/>
              </a:rPr>
              <a:t>sağlayan</a:t>
            </a:r>
            <a:r>
              <a:rPr sz="1400" spc="110" dirty="0">
                <a:cs typeface="Arial"/>
              </a:rPr>
              <a:t> </a:t>
            </a:r>
            <a:r>
              <a:rPr sz="1400" spc="20" dirty="0">
                <a:cs typeface="Arial"/>
              </a:rPr>
              <a:t>en</a:t>
            </a:r>
            <a:r>
              <a:rPr sz="1400" spc="110" dirty="0">
                <a:cs typeface="Arial"/>
              </a:rPr>
              <a:t> </a:t>
            </a:r>
            <a:r>
              <a:rPr sz="1400" spc="40" dirty="0">
                <a:cs typeface="Arial"/>
              </a:rPr>
              <a:t>güçlü</a:t>
            </a:r>
            <a:r>
              <a:rPr sz="1400" spc="110" dirty="0">
                <a:cs typeface="Arial"/>
              </a:rPr>
              <a:t> </a:t>
            </a:r>
            <a:r>
              <a:rPr sz="1400" spc="45" dirty="0">
                <a:cs typeface="Arial"/>
              </a:rPr>
              <a:t>araçlardandır.</a:t>
            </a:r>
            <a:endParaRPr sz="1400" dirty="0">
              <a:cs typeface="Arial"/>
            </a:endParaRPr>
          </a:p>
          <a:p>
            <a:pPr>
              <a:lnSpc>
                <a:spcPct val="100000"/>
              </a:lnSpc>
            </a:pPr>
            <a:endParaRPr lang="tr-TR" sz="1400" dirty="0">
              <a:cs typeface="Arial"/>
            </a:endParaRPr>
          </a:p>
          <a:p>
            <a:r>
              <a:rPr lang="tr-TR" sz="1400" b="1" spc="40" dirty="0">
                <a:cs typeface="Arial"/>
              </a:rPr>
              <a:t>Süre:</a:t>
            </a:r>
            <a:r>
              <a:rPr lang="tr-TR" sz="1400" b="1" spc="120" dirty="0">
                <a:cs typeface="Arial"/>
              </a:rPr>
              <a:t> </a:t>
            </a:r>
            <a:r>
              <a:rPr lang="tr-TR" sz="1400" spc="45" dirty="0">
                <a:cs typeface="Arial"/>
              </a:rPr>
              <a:t>Hedefler</a:t>
            </a:r>
            <a:r>
              <a:rPr lang="tr-TR" sz="1400" spc="125" dirty="0">
                <a:cs typeface="Arial"/>
              </a:rPr>
              <a:t> </a:t>
            </a:r>
            <a:r>
              <a:rPr lang="tr-TR" sz="1400" spc="30" dirty="0">
                <a:cs typeface="Arial"/>
              </a:rPr>
              <a:t>göz</a:t>
            </a:r>
            <a:r>
              <a:rPr lang="tr-TR" sz="1400" spc="120" dirty="0">
                <a:cs typeface="Arial"/>
              </a:rPr>
              <a:t> </a:t>
            </a:r>
            <a:r>
              <a:rPr lang="tr-TR" sz="1400" spc="40" dirty="0">
                <a:cs typeface="Arial"/>
              </a:rPr>
              <a:t>önünde</a:t>
            </a:r>
            <a:r>
              <a:rPr lang="tr-TR" sz="1400" spc="120" dirty="0">
                <a:cs typeface="Arial"/>
              </a:rPr>
              <a:t> </a:t>
            </a:r>
            <a:r>
              <a:rPr lang="tr-TR" sz="1400" spc="45" dirty="0">
                <a:cs typeface="Arial"/>
              </a:rPr>
              <a:t>bulundurularak</a:t>
            </a:r>
            <a:r>
              <a:rPr lang="tr-TR" sz="1400" spc="125" dirty="0">
                <a:cs typeface="Arial"/>
              </a:rPr>
              <a:t> </a:t>
            </a:r>
            <a:r>
              <a:rPr lang="tr-TR" sz="1400" spc="45" dirty="0">
                <a:cs typeface="Arial"/>
              </a:rPr>
              <a:t>belirlenmektedir.</a:t>
            </a:r>
            <a:endParaRPr lang="tr-TR" sz="1400" b="1" spc="40" dirty="0">
              <a:cs typeface="Arial"/>
            </a:endParaRPr>
          </a:p>
          <a:p>
            <a:pPr>
              <a:lnSpc>
                <a:spcPct val="100000"/>
              </a:lnSpc>
              <a:spcBef>
                <a:spcPts val="25"/>
              </a:spcBef>
            </a:pPr>
            <a:endParaRPr sz="1400" dirty="0">
              <a:cs typeface="Arial"/>
            </a:endParaRPr>
          </a:p>
          <a:p>
            <a:pPr>
              <a:lnSpc>
                <a:spcPct val="100000"/>
              </a:lnSpc>
            </a:pPr>
            <a:endParaRPr sz="1400" dirty="0">
              <a:cs typeface="Arial"/>
            </a:endParaRPr>
          </a:p>
          <a:p>
            <a:pPr>
              <a:lnSpc>
                <a:spcPct val="100000"/>
              </a:lnSpc>
              <a:spcBef>
                <a:spcPts val="25"/>
              </a:spcBef>
            </a:pPr>
            <a:endParaRPr sz="1200" dirty="0">
              <a:cs typeface="Arial"/>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425450" y="1616075"/>
            <a:ext cx="7010400" cy="6364948"/>
          </a:xfrm>
          <a:prstGeom prst="rect">
            <a:avLst/>
          </a:prstGeom>
        </p:spPr>
        <p:txBody>
          <a:bodyPr vert="horz" wrap="square" lIns="0" tIns="15240" rIns="0" bIns="0" rtlCol="0">
            <a:spAutoFit/>
          </a:bodyPr>
          <a:lstStyle/>
          <a:p>
            <a:pPr marL="12700">
              <a:lnSpc>
                <a:spcPct val="100000"/>
              </a:lnSpc>
              <a:spcBef>
                <a:spcPts val="120"/>
              </a:spcBef>
            </a:pPr>
            <a:r>
              <a:rPr sz="2000" b="1" spc="-20" dirty="0">
                <a:solidFill>
                  <a:srgbClr val="202020"/>
                </a:solidFill>
              </a:rPr>
              <a:t>YÖNETİCİ KOÇLUĞU</a:t>
            </a:r>
            <a:endParaRPr lang="tr-TR" sz="2000" b="1" spc="-20" dirty="0">
              <a:solidFill>
                <a:srgbClr val="202020"/>
              </a:solidFill>
            </a:endParaRPr>
          </a:p>
          <a:p>
            <a:pPr marL="12700">
              <a:lnSpc>
                <a:spcPct val="100000"/>
              </a:lnSpc>
              <a:spcBef>
                <a:spcPts val="120"/>
              </a:spcBef>
            </a:pPr>
            <a:endParaRPr sz="1000" b="1" spc="-20" dirty="0">
              <a:solidFill>
                <a:srgbClr val="202020"/>
              </a:solidFill>
            </a:endParaRPr>
          </a:p>
          <a:p>
            <a:pPr marL="12700" marR="5080">
              <a:lnSpc>
                <a:spcPct val="146900"/>
              </a:lnSpc>
              <a:spcBef>
                <a:spcPts val="720"/>
              </a:spcBef>
            </a:pPr>
            <a:r>
              <a:rPr sz="1400" spc="40" dirty="0">
                <a:cs typeface="Arial"/>
              </a:rPr>
              <a:t>Koçluk</a:t>
            </a:r>
            <a:r>
              <a:rPr sz="1400" spc="114" dirty="0">
                <a:cs typeface="Arial"/>
              </a:rPr>
              <a:t> </a:t>
            </a:r>
            <a:r>
              <a:rPr sz="1400" spc="30" dirty="0">
                <a:cs typeface="Arial"/>
              </a:rPr>
              <a:t>bir</a:t>
            </a:r>
            <a:r>
              <a:rPr sz="1400" spc="114" dirty="0">
                <a:cs typeface="Arial"/>
              </a:rPr>
              <a:t> </a:t>
            </a:r>
            <a:r>
              <a:rPr sz="1400" spc="45" dirty="0">
                <a:cs typeface="Arial"/>
              </a:rPr>
              <a:t>yolculukla</a:t>
            </a:r>
            <a:r>
              <a:rPr sz="1400" spc="114" dirty="0">
                <a:cs typeface="Arial"/>
              </a:rPr>
              <a:t> </a:t>
            </a:r>
            <a:r>
              <a:rPr sz="1400" spc="45" dirty="0">
                <a:cs typeface="Arial"/>
              </a:rPr>
              <a:t>ilgilidir.</a:t>
            </a:r>
            <a:r>
              <a:rPr sz="1400" spc="120" dirty="0">
                <a:cs typeface="Arial"/>
              </a:rPr>
              <a:t> </a:t>
            </a:r>
            <a:r>
              <a:rPr sz="1400" spc="45" dirty="0">
                <a:cs typeface="Arial"/>
              </a:rPr>
              <a:t>Yaratılan</a:t>
            </a:r>
            <a:r>
              <a:rPr sz="1400" spc="114" dirty="0">
                <a:cs typeface="Arial"/>
              </a:rPr>
              <a:t> </a:t>
            </a:r>
            <a:r>
              <a:rPr sz="1400" spc="40" dirty="0">
                <a:cs typeface="Arial"/>
              </a:rPr>
              <a:t>güçlü</a:t>
            </a:r>
            <a:r>
              <a:rPr sz="1400" spc="114" dirty="0">
                <a:cs typeface="Arial"/>
              </a:rPr>
              <a:t> </a:t>
            </a:r>
            <a:r>
              <a:rPr sz="1400" spc="40" dirty="0">
                <a:cs typeface="Arial"/>
              </a:rPr>
              <a:t>ilişki</a:t>
            </a:r>
            <a:r>
              <a:rPr sz="1400" spc="114" dirty="0">
                <a:cs typeface="Arial"/>
              </a:rPr>
              <a:t> </a:t>
            </a:r>
            <a:r>
              <a:rPr sz="1400" spc="20" dirty="0">
                <a:cs typeface="Arial"/>
              </a:rPr>
              <a:t>ve</a:t>
            </a:r>
            <a:r>
              <a:rPr sz="1400" spc="114" dirty="0">
                <a:cs typeface="Arial"/>
              </a:rPr>
              <a:t> </a:t>
            </a:r>
            <a:r>
              <a:rPr sz="1400" spc="45" dirty="0">
                <a:cs typeface="Arial"/>
              </a:rPr>
              <a:t>kullanılan</a:t>
            </a:r>
            <a:r>
              <a:rPr sz="1400" spc="120" dirty="0">
                <a:cs typeface="Arial"/>
              </a:rPr>
              <a:t> </a:t>
            </a:r>
            <a:r>
              <a:rPr sz="1400" spc="45" dirty="0">
                <a:cs typeface="Arial"/>
              </a:rPr>
              <a:t>iletişim</a:t>
            </a:r>
            <a:r>
              <a:rPr sz="1400" spc="114" dirty="0">
                <a:cs typeface="Arial"/>
              </a:rPr>
              <a:t> </a:t>
            </a:r>
            <a:r>
              <a:rPr sz="1400" spc="45" dirty="0">
                <a:cs typeface="Arial"/>
              </a:rPr>
              <a:t>araçları,</a:t>
            </a:r>
            <a:r>
              <a:rPr sz="1400" spc="114" dirty="0">
                <a:cs typeface="Arial"/>
              </a:rPr>
              <a:t> </a:t>
            </a:r>
            <a:r>
              <a:rPr sz="1400" spc="40" dirty="0">
                <a:cs typeface="Arial"/>
              </a:rPr>
              <a:t>tarzı </a:t>
            </a:r>
            <a:r>
              <a:rPr sz="1400" spc="-305" dirty="0">
                <a:cs typeface="Arial"/>
              </a:rPr>
              <a:t> </a:t>
            </a:r>
            <a:r>
              <a:rPr sz="1400" spc="45" dirty="0">
                <a:cs typeface="Arial"/>
              </a:rPr>
              <a:t>nedeniyle</a:t>
            </a:r>
            <a:r>
              <a:rPr sz="1400" spc="120" dirty="0">
                <a:cs typeface="Arial"/>
              </a:rPr>
              <a:t> </a:t>
            </a:r>
            <a:r>
              <a:rPr sz="1400" spc="40" dirty="0">
                <a:cs typeface="Arial"/>
              </a:rPr>
              <a:t>çaplı</a:t>
            </a:r>
            <a:r>
              <a:rPr sz="1400" spc="120" dirty="0">
                <a:cs typeface="Arial"/>
              </a:rPr>
              <a:t> </a:t>
            </a:r>
            <a:r>
              <a:rPr sz="1400" spc="45" dirty="0">
                <a:cs typeface="Arial"/>
              </a:rPr>
              <a:t>sonuçlar</a:t>
            </a:r>
            <a:r>
              <a:rPr sz="1400" spc="120" dirty="0">
                <a:cs typeface="Arial"/>
              </a:rPr>
              <a:t> </a:t>
            </a:r>
            <a:r>
              <a:rPr sz="1400" spc="40" dirty="0">
                <a:cs typeface="Arial"/>
              </a:rPr>
              <a:t>üretir.</a:t>
            </a:r>
            <a:r>
              <a:rPr sz="1400" spc="120" dirty="0">
                <a:cs typeface="Arial"/>
              </a:rPr>
              <a:t> </a:t>
            </a:r>
            <a:r>
              <a:rPr sz="1400" spc="40" dirty="0">
                <a:cs typeface="Arial"/>
              </a:rPr>
              <a:t>Koçluk</a:t>
            </a:r>
            <a:r>
              <a:rPr sz="1400" spc="120" dirty="0">
                <a:cs typeface="Arial"/>
              </a:rPr>
              <a:t> </a:t>
            </a:r>
            <a:r>
              <a:rPr sz="1400" spc="35" dirty="0">
                <a:cs typeface="Arial"/>
              </a:rPr>
              <a:t>alan</a:t>
            </a:r>
            <a:r>
              <a:rPr sz="1400" spc="120" dirty="0">
                <a:cs typeface="Arial"/>
              </a:rPr>
              <a:t> </a:t>
            </a:r>
            <a:r>
              <a:rPr sz="1400" spc="35" dirty="0">
                <a:cs typeface="Arial"/>
              </a:rPr>
              <a:t>kişi</a:t>
            </a:r>
            <a:r>
              <a:rPr sz="1400" spc="125" dirty="0">
                <a:cs typeface="Arial"/>
              </a:rPr>
              <a:t> </a:t>
            </a:r>
            <a:r>
              <a:rPr sz="1400" spc="35" dirty="0">
                <a:cs typeface="Arial"/>
              </a:rPr>
              <a:t>yeni</a:t>
            </a:r>
            <a:r>
              <a:rPr sz="1400" spc="120" dirty="0">
                <a:cs typeface="Arial"/>
              </a:rPr>
              <a:t> </a:t>
            </a:r>
            <a:r>
              <a:rPr sz="1400" spc="45" dirty="0">
                <a:cs typeface="Arial"/>
              </a:rPr>
              <a:t>beceriler</a:t>
            </a:r>
            <a:r>
              <a:rPr sz="1400" spc="120" dirty="0">
                <a:cs typeface="Arial"/>
              </a:rPr>
              <a:t> </a:t>
            </a:r>
            <a:r>
              <a:rPr sz="1400" spc="20" dirty="0">
                <a:cs typeface="Arial"/>
              </a:rPr>
              <a:t>ve</a:t>
            </a:r>
            <a:r>
              <a:rPr sz="1400" spc="120" dirty="0">
                <a:cs typeface="Arial"/>
              </a:rPr>
              <a:t> </a:t>
            </a:r>
            <a:r>
              <a:rPr sz="1400" spc="45" dirty="0">
                <a:cs typeface="Arial"/>
              </a:rPr>
              <a:t>davranışlar </a:t>
            </a:r>
            <a:r>
              <a:rPr sz="1400" spc="50" dirty="0">
                <a:cs typeface="Arial"/>
              </a:rPr>
              <a:t> </a:t>
            </a:r>
            <a:r>
              <a:rPr sz="1400" spc="45" dirty="0">
                <a:cs typeface="Arial"/>
              </a:rPr>
              <a:t>geliştirir.</a:t>
            </a:r>
            <a:r>
              <a:rPr sz="1400" spc="114" dirty="0">
                <a:cs typeface="Arial"/>
              </a:rPr>
              <a:t> </a:t>
            </a:r>
            <a:r>
              <a:rPr sz="1400" spc="40" dirty="0">
                <a:cs typeface="Arial"/>
              </a:rPr>
              <a:t>Ancak</a:t>
            </a:r>
            <a:r>
              <a:rPr sz="1400" spc="114" dirty="0">
                <a:cs typeface="Arial"/>
              </a:rPr>
              <a:t> </a:t>
            </a:r>
            <a:r>
              <a:rPr sz="1400" spc="35" dirty="0">
                <a:cs typeface="Arial"/>
              </a:rPr>
              <a:t>bunu</a:t>
            </a:r>
            <a:r>
              <a:rPr sz="1400" spc="114" dirty="0">
                <a:cs typeface="Arial"/>
              </a:rPr>
              <a:t> </a:t>
            </a:r>
            <a:r>
              <a:rPr sz="1400" spc="45" dirty="0">
                <a:cs typeface="Arial"/>
              </a:rPr>
              <a:t>söylendiği</a:t>
            </a:r>
            <a:r>
              <a:rPr sz="1400" spc="120" dirty="0">
                <a:cs typeface="Arial"/>
              </a:rPr>
              <a:t> </a:t>
            </a:r>
            <a:r>
              <a:rPr sz="1400" spc="20" dirty="0">
                <a:cs typeface="Arial"/>
              </a:rPr>
              <a:t>ya</a:t>
            </a:r>
            <a:r>
              <a:rPr sz="1400" spc="114" dirty="0">
                <a:cs typeface="Arial"/>
              </a:rPr>
              <a:t> </a:t>
            </a:r>
            <a:r>
              <a:rPr sz="1400" spc="20" dirty="0">
                <a:cs typeface="Arial"/>
              </a:rPr>
              <a:t>da</a:t>
            </a:r>
            <a:r>
              <a:rPr sz="1400" spc="114" dirty="0">
                <a:cs typeface="Arial"/>
              </a:rPr>
              <a:t> </a:t>
            </a:r>
            <a:r>
              <a:rPr sz="1400" spc="45" dirty="0">
                <a:cs typeface="Arial"/>
              </a:rPr>
              <a:t>öğretildiği</a:t>
            </a:r>
            <a:r>
              <a:rPr sz="1400" spc="114" dirty="0">
                <a:cs typeface="Arial"/>
              </a:rPr>
              <a:t> </a:t>
            </a:r>
            <a:r>
              <a:rPr sz="1400" spc="35" dirty="0">
                <a:cs typeface="Arial"/>
              </a:rPr>
              <a:t>için</a:t>
            </a:r>
            <a:r>
              <a:rPr sz="1400" spc="114" dirty="0">
                <a:cs typeface="Arial"/>
              </a:rPr>
              <a:t> </a:t>
            </a:r>
            <a:r>
              <a:rPr sz="1400" spc="40" dirty="0">
                <a:cs typeface="Arial"/>
              </a:rPr>
              <a:t>değil</a:t>
            </a:r>
            <a:r>
              <a:rPr sz="1400" spc="120" dirty="0">
                <a:cs typeface="Arial"/>
              </a:rPr>
              <a:t> </a:t>
            </a:r>
            <a:r>
              <a:rPr sz="1400" spc="45" dirty="0">
                <a:cs typeface="Arial"/>
              </a:rPr>
              <a:t>koçluğun</a:t>
            </a:r>
            <a:r>
              <a:rPr sz="1400" spc="114" dirty="0">
                <a:cs typeface="Arial"/>
              </a:rPr>
              <a:t> </a:t>
            </a:r>
            <a:r>
              <a:rPr sz="1400" spc="45" dirty="0">
                <a:cs typeface="Arial"/>
              </a:rPr>
              <a:t>tetiklemesiyle </a:t>
            </a:r>
            <a:r>
              <a:rPr sz="1400" spc="50" dirty="0">
                <a:cs typeface="Arial"/>
              </a:rPr>
              <a:t> </a:t>
            </a:r>
            <a:r>
              <a:rPr sz="1400" spc="40" dirty="0">
                <a:cs typeface="Arial"/>
              </a:rPr>
              <a:t>kendi</a:t>
            </a:r>
            <a:r>
              <a:rPr sz="1400" spc="120" dirty="0">
                <a:cs typeface="Arial"/>
              </a:rPr>
              <a:t> </a:t>
            </a:r>
            <a:r>
              <a:rPr sz="1400" spc="40" dirty="0">
                <a:cs typeface="Arial"/>
              </a:rPr>
              <a:t>içinden</a:t>
            </a:r>
            <a:r>
              <a:rPr sz="1400" spc="125" dirty="0">
                <a:cs typeface="Arial"/>
              </a:rPr>
              <a:t> </a:t>
            </a:r>
            <a:r>
              <a:rPr sz="1400" spc="45" dirty="0">
                <a:cs typeface="Arial"/>
              </a:rPr>
              <a:t>keşfederek</a:t>
            </a:r>
            <a:r>
              <a:rPr sz="1400" spc="125" dirty="0">
                <a:cs typeface="Arial"/>
              </a:rPr>
              <a:t> </a:t>
            </a:r>
            <a:r>
              <a:rPr sz="1400" spc="40" dirty="0">
                <a:cs typeface="Arial"/>
              </a:rPr>
              <a:t>yapar.</a:t>
            </a:r>
            <a:r>
              <a:rPr sz="1400" spc="125" dirty="0">
                <a:cs typeface="Arial"/>
              </a:rPr>
              <a:t> </a:t>
            </a:r>
            <a:r>
              <a:rPr sz="1400" spc="40" dirty="0">
                <a:cs typeface="Arial"/>
              </a:rPr>
              <a:t>Elbette</a:t>
            </a:r>
            <a:r>
              <a:rPr sz="1400" spc="125" dirty="0">
                <a:cs typeface="Arial"/>
              </a:rPr>
              <a:t> </a:t>
            </a:r>
            <a:r>
              <a:rPr sz="1400" spc="45" dirty="0">
                <a:cs typeface="Arial"/>
              </a:rPr>
              <a:t>performansı</a:t>
            </a:r>
            <a:r>
              <a:rPr sz="1400" spc="120" dirty="0">
                <a:cs typeface="Arial"/>
              </a:rPr>
              <a:t> </a:t>
            </a:r>
            <a:r>
              <a:rPr sz="1400" spc="45" dirty="0">
                <a:cs typeface="Arial"/>
              </a:rPr>
              <a:t>iyileştirme</a:t>
            </a:r>
            <a:r>
              <a:rPr sz="1400" spc="125" dirty="0">
                <a:cs typeface="Arial"/>
              </a:rPr>
              <a:t> </a:t>
            </a:r>
            <a:r>
              <a:rPr sz="1400" spc="40" dirty="0">
                <a:cs typeface="Arial"/>
              </a:rPr>
              <a:t>gayesi</a:t>
            </a:r>
            <a:r>
              <a:rPr sz="1400" spc="125" dirty="0">
                <a:cs typeface="Arial"/>
              </a:rPr>
              <a:t> </a:t>
            </a:r>
            <a:r>
              <a:rPr sz="1400" spc="45" dirty="0">
                <a:cs typeface="Arial"/>
              </a:rPr>
              <a:t>harikuladedir. </a:t>
            </a:r>
            <a:r>
              <a:rPr sz="1400" spc="-305" dirty="0">
                <a:cs typeface="Arial"/>
              </a:rPr>
              <a:t> </a:t>
            </a:r>
            <a:r>
              <a:rPr sz="1400" spc="30" dirty="0">
                <a:cs typeface="Arial"/>
              </a:rPr>
              <a:t>Söz</a:t>
            </a:r>
            <a:r>
              <a:rPr sz="1400" spc="110" dirty="0">
                <a:cs typeface="Arial"/>
              </a:rPr>
              <a:t> </a:t>
            </a:r>
            <a:r>
              <a:rPr sz="1400" spc="40" dirty="0">
                <a:cs typeface="Arial"/>
              </a:rPr>
              <a:t>konusu</a:t>
            </a:r>
            <a:r>
              <a:rPr sz="1400" spc="114" dirty="0">
                <a:cs typeface="Arial"/>
              </a:rPr>
              <a:t> </a:t>
            </a:r>
            <a:r>
              <a:rPr sz="1400" spc="35" dirty="0">
                <a:cs typeface="Arial"/>
              </a:rPr>
              <a:t>olan</a:t>
            </a:r>
            <a:r>
              <a:rPr sz="1400" spc="110" dirty="0">
                <a:cs typeface="Arial"/>
              </a:rPr>
              <a:t> </a:t>
            </a:r>
            <a:r>
              <a:rPr sz="1400" spc="40" dirty="0">
                <a:cs typeface="Arial"/>
              </a:rPr>
              <a:t>bunun</a:t>
            </a:r>
            <a:r>
              <a:rPr sz="1400" spc="114" dirty="0">
                <a:cs typeface="Arial"/>
              </a:rPr>
              <a:t> </a:t>
            </a:r>
            <a:r>
              <a:rPr sz="1400" spc="40" dirty="0">
                <a:cs typeface="Arial"/>
              </a:rPr>
              <a:t>nasıl</a:t>
            </a:r>
            <a:r>
              <a:rPr sz="1400" spc="110" dirty="0">
                <a:cs typeface="Arial"/>
              </a:rPr>
              <a:t> </a:t>
            </a:r>
            <a:r>
              <a:rPr sz="1400" spc="35" dirty="0">
                <a:cs typeface="Arial"/>
              </a:rPr>
              <a:t>elde</a:t>
            </a:r>
            <a:r>
              <a:rPr sz="1400" spc="114" dirty="0">
                <a:cs typeface="Arial"/>
              </a:rPr>
              <a:t> </a:t>
            </a:r>
            <a:r>
              <a:rPr sz="1400" spc="45" dirty="0">
                <a:cs typeface="Arial"/>
              </a:rPr>
              <a:t>edildiği</a:t>
            </a:r>
            <a:r>
              <a:rPr sz="1400" spc="110" dirty="0">
                <a:cs typeface="Arial"/>
              </a:rPr>
              <a:t> </a:t>
            </a:r>
            <a:r>
              <a:rPr sz="1400" spc="20" dirty="0">
                <a:cs typeface="Arial"/>
              </a:rPr>
              <a:t>ve</a:t>
            </a:r>
            <a:r>
              <a:rPr sz="1400" spc="114" dirty="0">
                <a:cs typeface="Arial"/>
              </a:rPr>
              <a:t> </a:t>
            </a:r>
            <a:r>
              <a:rPr sz="1400" spc="45" dirty="0">
                <a:cs typeface="Arial"/>
              </a:rPr>
              <a:t>sürdürüldüğüdür.’</a:t>
            </a:r>
            <a:r>
              <a:rPr sz="1400" spc="114" dirty="0">
                <a:cs typeface="Arial"/>
              </a:rPr>
              <a:t> </a:t>
            </a:r>
            <a:endParaRPr lang="tr-TR" sz="1400" spc="114" dirty="0">
              <a:cs typeface="Arial"/>
            </a:endParaRPr>
          </a:p>
          <a:p>
            <a:pPr marL="12700" marR="5080">
              <a:lnSpc>
                <a:spcPct val="146900"/>
              </a:lnSpc>
              <a:spcBef>
                <a:spcPts val="720"/>
              </a:spcBef>
            </a:pPr>
            <a:r>
              <a:rPr sz="1200" i="1" spc="-5" dirty="0">
                <a:cs typeface="Arial"/>
              </a:rPr>
              <a:t>-</a:t>
            </a:r>
            <a:r>
              <a:rPr sz="1200" i="1" spc="110" dirty="0">
                <a:cs typeface="Arial"/>
              </a:rPr>
              <a:t> </a:t>
            </a:r>
            <a:r>
              <a:rPr sz="1400" b="1" i="1" spc="30" dirty="0">
                <a:cs typeface="Arial"/>
              </a:rPr>
              <a:t>Sir</a:t>
            </a:r>
            <a:r>
              <a:rPr sz="1400" b="1" i="1" spc="114" dirty="0">
                <a:cs typeface="Arial"/>
              </a:rPr>
              <a:t> </a:t>
            </a:r>
            <a:r>
              <a:rPr sz="1400" b="1" i="1" spc="35" dirty="0">
                <a:cs typeface="Arial"/>
              </a:rPr>
              <a:t>John </a:t>
            </a:r>
            <a:r>
              <a:rPr sz="1400" b="1" i="1" spc="40" dirty="0">
                <a:cs typeface="Arial"/>
              </a:rPr>
              <a:t> WHITMORE</a:t>
            </a:r>
            <a:r>
              <a:rPr sz="1400" b="1" i="1" spc="110" dirty="0">
                <a:cs typeface="Arial"/>
              </a:rPr>
              <a:t> </a:t>
            </a:r>
            <a:r>
              <a:rPr sz="1200" i="1" spc="45" dirty="0">
                <a:cs typeface="Arial"/>
              </a:rPr>
              <a:t>(‘’Performans</a:t>
            </a:r>
            <a:r>
              <a:rPr sz="1200" i="1" spc="110" dirty="0">
                <a:cs typeface="Arial"/>
              </a:rPr>
              <a:t> </a:t>
            </a:r>
            <a:r>
              <a:rPr sz="1200" i="1" spc="35" dirty="0">
                <a:cs typeface="Arial"/>
              </a:rPr>
              <a:t>İçin</a:t>
            </a:r>
            <a:r>
              <a:rPr sz="1200" i="1" spc="110" dirty="0">
                <a:cs typeface="Arial"/>
              </a:rPr>
              <a:t> </a:t>
            </a:r>
            <a:r>
              <a:rPr sz="1200" i="1" spc="45" dirty="0">
                <a:cs typeface="Arial"/>
              </a:rPr>
              <a:t>Koçluk’’</a:t>
            </a:r>
            <a:r>
              <a:rPr sz="1200" i="1" spc="110" dirty="0">
                <a:cs typeface="Arial"/>
              </a:rPr>
              <a:t> </a:t>
            </a:r>
            <a:r>
              <a:rPr sz="1200" i="1" spc="45" dirty="0">
                <a:cs typeface="Arial"/>
              </a:rPr>
              <a:t>kitabından)</a:t>
            </a:r>
            <a:endParaRPr sz="1200" i="1" dirty="0">
              <a:cs typeface="Arial"/>
            </a:endParaRPr>
          </a:p>
          <a:p>
            <a:pPr>
              <a:lnSpc>
                <a:spcPct val="100000"/>
              </a:lnSpc>
              <a:spcBef>
                <a:spcPts val="25"/>
              </a:spcBef>
            </a:pPr>
            <a:endParaRPr sz="1400" dirty="0">
              <a:cs typeface="Arial"/>
            </a:endParaRPr>
          </a:p>
          <a:p>
            <a:pPr marL="12700" marR="60960">
              <a:lnSpc>
                <a:spcPct val="146900"/>
              </a:lnSpc>
            </a:pPr>
            <a:r>
              <a:rPr sz="1400" spc="45" dirty="0" err="1">
                <a:cs typeface="Arial"/>
              </a:rPr>
              <a:t>Günümüzde</a:t>
            </a:r>
            <a:r>
              <a:rPr sz="1400" spc="110" dirty="0">
                <a:cs typeface="Arial"/>
              </a:rPr>
              <a:t> </a:t>
            </a:r>
            <a:r>
              <a:rPr sz="1400" spc="45" dirty="0">
                <a:cs typeface="Arial"/>
              </a:rPr>
              <a:t>“Koçluk”,</a:t>
            </a:r>
            <a:r>
              <a:rPr sz="1400" spc="110" dirty="0">
                <a:cs typeface="Arial"/>
              </a:rPr>
              <a:t> </a:t>
            </a:r>
            <a:r>
              <a:rPr sz="1400" spc="40" dirty="0">
                <a:cs typeface="Arial"/>
              </a:rPr>
              <a:t>kişisel</a:t>
            </a:r>
            <a:r>
              <a:rPr sz="1400" spc="110" dirty="0">
                <a:cs typeface="Arial"/>
              </a:rPr>
              <a:t> </a:t>
            </a:r>
            <a:r>
              <a:rPr sz="1400" spc="40" dirty="0">
                <a:cs typeface="Arial"/>
              </a:rPr>
              <a:t>gelişim</a:t>
            </a:r>
            <a:r>
              <a:rPr sz="1400" spc="114" dirty="0">
                <a:cs typeface="Arial"/>
              </a:rPr>
              <a:t> </a:t>
            </a:r>
            <a:r>
              <a:rPr sz="1400" spc="45" dirty="0">
                <a:cs typeface="Arial"/>
              </a:rPr>
              <a:t>alanında</a:t>
            </a:r>
            <a:r>
              <a:rPr sz="1400" spc="110" dirty="0">
                <a:cs typeface="Arial"/>
              </a:rPr>
              <a:t> </a:t>
            </a:r>
            <a:r>
              <a:rPr sz="1400" spc="40" dirty="0">
                <a:cs typeface="Arial"/>
              </a:rPr>
              <a:t>değişim</a:t>
            </a:r>
            <a:r>
              <a:rPr sz="1400" spc="110" dirty="0">
                <a:cs typeface="Arial"/>
              </a:rPr>
              <a:t> </a:t>
            </a:r>
            <a:r>
              <a:rPr sz="1400" spc="20" dirty="0">
                <a:cs typeface="Arial"/>
              </a:rPr>
              <a:t>ve</a:t>
            </a:r>
            <a:r>
              <a:rPr sz="1400" spc="110" dirty="0">
                <a:cs typeface="Arial"/>
              </a:rPr>
              <a:t> </a:t>
            </a:r>
            <a:r>
              <a:rPr sz="1400" spc="45" dirty="0">
                <a:cs typeface="Arial"/>
              </a:rPr>
              <a:t>gelişimi </a:t>
            </a:r>
            <a:r>
              <a:rPr sz="1400" spc="50" dirty="0">
                <a:cs typeface="Arial"/>
              </a:rPr>
              <a:t> </a:t>
            </a:r>
            <a:r>
              <a:rPr sz="1400" spc="45" dirty="0">
                <a:cs typeface="Arial"/>
              </a:rPr>
              <a:t>destekleyen,</a:t>
            </a:r>
            <a:r>
              <a:rPr sz="1400" spc="114" dirty="0">
                <a:cs typeface="Arial"/>
              </a:rPr>
              <a:t> </a:t>
            </a:r>
            <a:r>
              <a:rPr sz="1400" spc="40" dirty="0">
                <a:cs typeface="Arial"/>
              </a:rPr>
              <a:t>koçluk</a:t>
            </a:r>
            <a:r>
              <a:rPr sz="1400" spc="120" dirty="0">
                <a:cs typeface="Arial"/>
              </a:rPr>
              <a:t> </a:t>
            </a:r>
            <a:r>
              <a:rPr sz="1400" spc="35" dirty="0">
                <a:cs typeface="Arial"/>
              </a:rPr>
              <a:t>alan</a:t>
            </a:r>
            <a:r>
              <a:rPr sz="1400" spc="120" dirty="0">
                <a:cs typeface="Arial"/>
              </a:rPr>
              <a:t> </a:t>
            </a:r>
            <a:r>
              <a:rPr sz="1400" spc="40" dirty="0">
                <a:cs typeface="Arial"/>
              </a:rPr>
              <a:t>kişiye</a:t>
            </a:r>
            <a:r>
              <a:rPr sz="1400" spc="114" dirty="0">
                <a:cs typeface="Arial"/>
              </a:rPr>
              <a:t> </a:t>
            </a:r>
            <a:r>
              <a:rPr sz="1400" spc="40" dirty="0">
                <a:cs typeface="Arial"/>
              </a:rPr>
              <a:t>olumlu</a:t>
            </a:r>
            <a:r>
              <a:rPr sz="1400" spc="120" dirty="0">
                <a:cs typeface="Arial"/>
              </a:rPr>
              <a:t> </a:t>
            </a:r>
            <a:r>
              <a:rPr sz="1400" spc="40" dirty="0">
                <a:cs typeface="Arial"/>
              </a:rPr>
              <a:t>katkı</a:t>
            </a:r>
            <a:r>
              <a:rPr sz="1400" spc="120" dirty="0">
                <a:cs typeface="Arial"/>
              </a:rPr>
              <a:t> </a:t>
            </a:r>
            <a:r>
              <a:rPr sz="1400" spc="45" dirty="0">
                <a:cs typeface="Arial"/>
              </a:rPr>
              <a:t>sağlayan,</a:t>
            </a:r>
            <a:r>
              <a:rPr sz="1400" spc="120" dirty="0">
                <a:cs typeface="Arial"/>
              </a:rPr>
              <a:t> </a:t>
            </a:r>
            <a:r>
              <a:rPr sz="1400" spc="40" dirty="0">
                <a:cs typeface="Arial"/>
              </a:rPr>
              <a:t>kurum</a:t>
            </a:r>
            <a:r>
              <a:rPr sz="1400" spc="114" dirty="0">
                <a:cs typeface="Arial"/>
              </a:rPr>
              <a:t> </a:t>
            </a:r>
            <a:r>
              <a:rPr sz="1400" spc="30" dirty="0">
                <a:cs typeface="Arial"/>
              </a:rPr>
              <a:t>içi</a:t>
            </a:r>
            <a:r>
              <a:rPr sz="1400" spc="120" dirty="0">
                <a:cs typeface="Arial"/>
              </a:rPr>
              <a:t> </a:t>
            </a:r>
            <a:r>
              <a:rPr sz="1400" spc="45" dirty="0">
                <a:cs typeface="Arial"/>
              </a:rPr>
              <a:t>performansı</a:t>
            </a:r>
            <a:r>
              <a:rPr sz="1400" spc="120" dirty="0">
                <a:cs typeface="Arial"/>
              </a:rPr>
              <a:t> </a:t>
            </a:r>
            <a:r>
              <a:rPr sz="1400" spc="40" dirty="0">
                <a:cs typeface="Arial"/>
              </a:rPr>
              <a:t>artıran </a:t>
            </a:r>
            <a:r>
              <a:rPr sz="1400" spc="-305" dirty="0">
                <a:cs typeface="Arial"/>
              </a:rPr>
              <a:t> </a:t>
            </a:r>
            <a:r>
              <a:rPr sz="1400" spc="20" dirty="0">
                <a:cs typeface="Arial"/>
              </a:rPr>
              <a:t>en</a:t>
            </a:r>
            <a:r>
              <a:rPr sz="1400" spc="110" dirty="0">
                <a:cs typeface="Arial"/>
              </a:rPr>
              <a:t> </a:t>
            </a:r>
            <a:r>
              <a:rPr sz="1400" spc="40" dirty="0">
                <a:cs typeface="Arial"/>
              </a:rPr>
              <a:t>güçlü</a:t>
            </a:r>
            <a:r>
              <a:rPr sz="1400" spc="114" dirty="0">
                <a:cs typeface="Arial"/>
              </a:rPr>
              <a:t> </a:t>
            </a:r>
            <a:r>
              <a:rPr sz="1400" spc="45" dirty="0">
                <a:cs typeface="Arial"/>
              </a:rPr>
              <a:t>araçlardan</a:t>
            </a:r>
            <a:r>
              <a:rPr sz="1400" spc="114" dirty="0">
                <a:cs typeface="Arial"/>
              </a:rPr>
              <a:t> </a:t>
            </a:r>
            <a:r>
              <a:rPr sz="1400" spc="35" dirty="0">
                <a:cs typeface="Arial"/>
              </a:rPr>
              <a:t>biri</a:t>
            </a:r>
            <a:r>
              <a:rPr sz="1400" spc="114" dirty="0">
                <a:cs typeface="Arial"/>
              </a:rPr>
              <a:t> </a:t>
            </a:r>
            <a:r>
              <a:rPr sz="1400" spc="40" dirty="0">
                <a:cs typeface="Arial"/>
              </a:rPr>
              <a:t>olarak</a:t>
            </a:r>
            <a:r>
              <a:rPr sz="1400" spc="114" dirty="0">
                <a:cs typeface="Arial"/>
              </a:rPr>
              <a:t> </a:t>
            </a:r>
            <a:r>
              <a:rPr sz="1400" spc="40" dirty="0">
                <a:cs typeface="Arial"/>
              </a:rPr>
              <a:t>kabul</a:t>
            </a:r>
            <a:r>
              <a:rPr sz="1400" spc="114" dirty="0">
                <a:cs typeface="Arial"/>
              </a:rPr>
              <a:t> </a:t>
            </a:r>
            <a:r>
              <a:rPr sz="1400" spc="45" dirty="0">
                <a:cs typeface="Arial"/>
              </a:rPr>
              <a:t>edilmektedir.</a:t>
            </a:r>
            <a:r>
              <a:rPr sz="1400" spc="114" dirty="0">
                <a:cs typeface="Arial"/>
              </a:rPr>
              <a:t> </a:t>
            </a:r>
            <a:r>
              <a:rPr sz="1400" spc="20" dirty="0">
                <a:cs typeface="Arial"/>
              </a:rPr>
              <a:t>Bu</a:t>
            </a:r>
            <a:r>
              <a:rPr sz="1400" spc="114" dirty="0">
                <a:cs typeface="Arial"/>
              </a:rPr>
              <a:t> </a:t>
            </a:r>
            <a:r>
              <a:rPr sz="1400" spc="40" dirty="0" err="1">
                <a:cs typeface="Arial"/>
              </a:rPr>
              <a:t>kapsamda</a:t>
            </a:r>
            <a:r>
              <a:rPr lang="tr-TR" sz="1400" spc="114" dirty="0">
                <a:cs typeface="Arial"/>
              </a:rPr>
              <a:t> program</a:t>
            </a:r>
            <a:r>
              <a:rPr sz="1400" spc="40" dirty="0">
                <a:cs typeface="Arial"/>
              </a:rPr>
              <a:t>;</a:t>
            </a:r>
            <a:r>
              <a:rPr sz="1400" spc="114" dirty="0">
                <a:cs typeface="Arial"/>
              </a:rPr>
              <a:t> </a:t>
            </a:r>
            <a:r>
              <a:rPr sz="1400" spc="35" dirty="0">
                <a:cs typeface="Arial"/>
              </a:rPr>
              <a:t>orta</a:t>
            </a:r>
            <a:r>
              <a:rPr sz="1400" spc="114" dirty="0">
                <a:cs typeface="Arial"/>
              </a:rPr>
              <a:t> </a:t>
            </a:r>
            <a:r>
              <a:rPr sz="1400" spc="20" dirty="0">
                <a:cs typeface="Arial"/>
              </a:rPr>
              <a:t>ve</a:t>
            </a:r>
            <a:r>
              <a:rPr sz="1400" spc="114" dirty="0">
                <a:cs typeface="Arial"/>
              </a:rPr>
              <a:t> </a:t>
            </a:r>
            <a:r>
              <a:rPr sz="1400" spc="30" dirty="0">
                <a:cs typeface="Arial"/>
              </a:rPr>
              <a:t>üst</a:t>
            </a:r>
            <a:r>
              <a:rPr sz="1400" spc="114" dirty="0">
                <a:cs typeface="Arial"/>
              </a:rPr>
              <a:t> </a:t>
            </a:r>
            <a:r>
              <a:rPr sz="1400" spc="40" dirty="0">
                <a:cs typeface="Arial"/>
              </a:rPr>
              <a:t>düzey</a:t>
            </a:r>
            <a:r>
              <a:rPr sz="1400" spc="114" dirty="0">
                <a:cs typeface="Arial"/>
              </a:rPr>
              <a:t> </a:t>
            </a:r>
            <a:r>
              <a:rPr sz="1400" spc="45" dirty="0">
                <a:cs typeface="Arial"/>
              </a:rPr>
              <a:t>yöneticilerin</a:t>
            </a:r>
            <a:r>
              <a:rPr sz="1400" spc="120" dirty="0">
                <a:cs typeface="Arial"/>
              </a:rPr>
              <a:t> </a:t>
            </a:r>
            <a:r>
              <a:rPr sz="1400" spc="45" dirty="0">
                <a:cs typeface="Arial"/>
              </a:rPr>
              <a:t>iletişim,</a:t>
            </a:r>
            <a:r>
              <a:rPr sz="1400" spc="114" dirty="0">
                <a:cs typeface="Arial"/>
              </a:rPr>
              <a:t> </a:t>
            </a:r>
            <a:r>
              <a:rPr sz="1400" spc="45" dirty="0">
                <a:cs typeface="Arial"/>
              </a:rPr>
              <a:t>yöneticilik</a:t>
            </a:r>
            <a:r>
              <a:rPr sz="1400" spc="114" dirty="0">
                <a:cs typeface="Arial"/>
              </a:rPr>
              <a:t> </a:t>
            </a:r>
            <a:r>
              <a:rPr sz="1400" spc="20" dirty="0">
                <a:cs typeface="Arial"/>
              </a:rPr>
              <a:t>ve</a:t>
            </a:r>
            <a:r>
              <a:rPr sz="1400" spc="114" dirty="0">
                <a:cs typeface="Arial"/>
              </a:rPr>
              <a:t> </a:t>
            </a:r>
            <a:r>
              <a:rPr sz="1400" spc="40" dirty="0">
                <a:cs typeface="Arial"/>
              </a:rPr>
              <a:t>koçluk</a:t>
            </a:r>
            <a:r>
              <a:rPr sz="1400" spc="114" dirty="0">
                <a:cs typeface="Arial"/>
              </a:rPr>
              <a:t> </a:t>
            </a:r>
            <a:r>
              <a:rPr sz="1400" spc="45" dirty="0" err="1">
                <a:cs typeface="Arial"/>
              </a:rPr>
              <a:t>becerilerini</a:t>
            </a:r>
            <a:r>
              <a:rPr sz="1400" spc="45" dirty="0">
                <a:cs typeface="Arial"/>
              </a:rPr>
              <a:t> </a:t>
            </a:r>
            <a:r>
              <a:rPr sz="1400" spc="50" dirty="0">
                <a:cs typeface="Arial"/>
              </a:rPr>
              <a:t> </a:t>
            </a:r>
            <a:r>
              <a:rPr sz="1400" spc="45" dirty="0" err="1">
                <a:cs typeface="Arial"/>
              </a:rPr>
              <a:t>geliştirm</a:t>
            </a:r>
            <a:r>
              <a:rPr lang="tr-TR" sz="1400" spc="45" dirty="0" err="1">
                <a:cs typeface="Arial"/>
              </a:rPr>
              <a:t>elerine</a:t>
            </a:r>
            <a:r>
              <a:rPr sz="1400" spc="110" dirty="0">
                <a:cs typeface="Arial"/>
              </a:rPr>
              <a:t> </a:t>
            </a:r>
            <a:r>
              <a:rPr sz="1400" spc="20" dirty="0">
                <a:cs typeface="Arial"/>
              </a:rPr>
              <a:t>ve</a:t>
            </a:r>
            <a:r>
              <a:rPr sz="1400" spc="114" dirty="0">
                <a:cs typeface="Arial"/>
              </a:rPr>
              <a:t> </a:t>
            </a:r>
            <a:r>
              <a:rPr sz="1400" spc="40" dirty="0">
                <a:cs typeface="Arial"/>
              </a:rPr>
              <a:t>etkin</a:t>
            </a:r>
            <a:r>
              <a:rPr sz="1400" spc="110" dirty="0">
                <a:cs typeface="Arial"/>
              </a:rPr>
              <a:t> </a:t>
            </a:r>
            <a:r>
              <a:rPr sz="1400" spc="40" dirty="0">
                <a:cs typeface="Arial"/>
              </a:rPr>
              <a:t>koçluk</a:t>
            </a:r>
            <a:r>
              <a:rPr sz="1400" spc="114" dirty="0">
                <a:cs typeface="Arial"/>
              </a:rPr>
              <a:t> </a:t>
            </a:r>
            <a:r>
              <a:rPr sz="1400" spc="45" dirty="0">
                <a:cs typeface="Arial"/>
              </a:rPr>
              <a:t>yöntemleri</a:t>
            </a:r>
            <a:r>
              <a:rPr sz="1400" spc="110" dirty="0">
                <a:cs typeface="Arial"/>
              </a:rPr>
              <a:t> </a:t>
            </a:r>
            <a:r>
              <a:rPr sz="1400" spc="45" dirty="0">
                <a:cs typeface="Arial"/>
              </a:rPr>
              <a:t>kullanarak</a:t>
            </a:r>
            <a:r>
              <a:rPr sz="1400" spc="114" dirty="0">
                <a:cs typeface="Arial"/>
              </a:rPr>
              <a:t> </a:t>
            </a:r>
            <a:r>
              <a:rPr sz="1400" spc="45" dirty="0">
                <a:cs typeface="Arial"/>
              </a:rPr>
              <a:t>bireysel</a:t>
            </a:r>
            <a:r>
              <a:rPr sz="1400" spc="114" dirty="0">
                <a:cs typeface="Arial"/>
              </a:rPr>
              <a:t> </a:t>
            </a:r>
            <a:r>
              <a:rPr sz="1400" spc="45" dirty="0">
                <a:cs typeface="Arial"/>
              </a:rPr>
              <a:t>liderlik</a:t>
            </a:r>
            <a:r>
              <a:rPr sz="1400" spc="110" dirty="0">
                <a:cs typeface="Arial"/>
              </a:rPr>
              <a:t> </a:t>
            </a:r>
            <a:r>
              <a:rPr sz="1400" spc="20" dirty="0">
                <a:cs typeface="Arial"/>
              </a:rPr>
              <a:t>ve</a:t>
            </a:r>
            <a:r>
              <a:rPr sz="1400" spc="114" dirty="0">
                <a:cs typeface="Arial"/>
              </a:rPr>
              <a:t> </a:t>
            </a:r>
            <a:r>
              <a:rPr sz="1400" spc="35" dirty="0">
                <a:cs typeface="Arial"/>
              </a:rPr>
              <a:t>ekip</a:t>
            </a:r>
            <a:r>
              <a:rPr sz="1400" spc="110" dirty="0">
                <a:cs typeface="Arial"/>
              </a:rPr>
              <a:t> </a:t>
            </a:r>
            <a:r>
              <a:rPr sz="1400" spc="40" dirty="0">
                <a:cs typeface="Arial"/>
              </a:rPr>
              <a:t>olarak </a:t>
            </a:r>
            <a:r>
              <a:rPr sz="1400" spc="45" dirty="0">
                <a:cs typeface="Arial"/>
              </a:rPr>
              <a:t> başarılarını</a:t>
            </a:r>
            <a:r>
              <a:rPr sz="1400" spc="130" dirty="0">
                <a:cs typeface="Arial"/>
              </a:rPr>
              <a:t> </a:t>
            </a:r>
            <a:r>
              <a:rPr sz="1400" spc="45" dirty="0" err="1">
                <a:cs typeface="Arial"/>
              </a:rPr>
              <a:t>pekiştirmelerini</a:t>
            </a:r>
            <a:r>
              <a:rPr sz="1400" spc="130" dirty="0">
                <a:cs typeface="Arial"/>
              </a:rPr>
              <a:t> </a:t>
            </a:r>
            <a:r>
              <a:rPr sz="1400" spc="40" dirty="0" err="1">
                <a:cs typeface="Arial"/>
              </a:rPr>
              <a:t>sağlama</a:t>
            </a:r>
            <a:r>
              <a:rPr lang="tr-TR" sz="1400" spc="40" dirty="0" err="1">
                <a:cs typeface="Arial"/>
              </a:rPr>
              <a:t>larına</a:t>
            </a:r>
            <a:r>
              <a:rPr lang="tr-TR" sz="1400" spc="40" dirty="0">
                <a:cs typeface="Arial"/>
              </a:rPr>
              <a:t> destek olmak</a:t>
            </a:r>
            <a:r>
              <a:rPr sz="1400" spc="130" dirty="0">
                <a:cs typeface="Arial"/>
              </a:rPr>
              <a:t> </a:t>
            </a:r>
            <a:r>
              <a:rPr sz="1400" spc="45" dirty="0" err="1">
                <a:cs typeface="Arial"/>
              </a:rPr>
              <a:t>amacıyla</a:t>
            </a:r>
            <a:r>
              <a:rPr sz="1400" spc="130" dirty="0">
                <a:cs typeface="Arial"/>
              </a:rPr>
              <a:t> </a:t>
            </a:r>
            <a:r>
              <a:rPr sz="1400" spc="45" dirty="0" err="1">
                <a:cs typeface="Arial"/>
              </a:rPr>
              <a:t>tasarlanm</a:t>
            </a:r>
            <a:r>
              <a:rPr lang="tr-TR" sz="1400" spc="45" dirty="0">
                <a:cs typeface="Arial"/>
              </a:rPr>
              <a:t>aktadır</a:t>
            </a:r>
            <a:r>
              <a:rPr sz="1400" spc="45" dirty="0">
                <a:cs typeface="Arial"/>
              </a:rPr>
              <a:t>.</a:t>
            </a:r>
            <a:r>
              <a:rPr sz="1400" spc="130" dirty="0">
                <a:cs typeface="Arial"/>
              </a:rPr>
              <a:t> </a:t>
            </a:r>
            <a:r>
              <a:rPr sz="1400" spc="40" dirty="0">
                <a:cs typeface="Arial"/>
              </a:rPr>
              <a:t>Temelde</a:t>
            </a:r>
            <a:r>
              <a:rPr sz="1400" spc="130" dirty="0">
                <a:cs typeface="Arial"/>
              </a:rPr>
              <a:t> </a:t>
            </a:r>
            <a:r>
              <a:rPr sz="1400" spc="40" dirty="0">
                <a:cs typeface="Arial"/>
              </a:rPr>
              <a:t>koçluk</a:t>
            </a:r>
            <a:r>
              <a:rPr sz="1400" spc="130" dirty="0">
                <a:cs typeface="Arial"/>
              </a:rPr>
              <a:t> </a:t>
            </a:r>
            <a:r>
              <a:rPr sz="1400" spc="35" dirty="0" err="1">
                <a:cs typeface="Arial"/>
              </a:rPr>
              <a:t>alan</a:t>
            </a:r>
            <a:r>
              <a:rPr sz="1400" spc="35" dirty="0">
                <a:cs typeface="Arial"/>
              </a:rPr>
              <a:t> </a:t>
            </a:r>
            <a:r>
              <a:rPr sz="1400" spc="-305" dirty="0">
                <a:cs typeface="Arial"/>
              </a:rPr>
              <a:t> </a:t>
            </a:r>
            <a:r>
              <a:rPr sz="1400" spc="45" dirty="0" err="1">
                <a:cs typeface="Arial"/>
              </a:rPr>
              <a:t>kişilerin</a:t>
            </a:r>
            <a:r>
              <a:rPr sz="1400" spc="125" dirty="0">
                <a:cs typeface="Arial"/>
              </a:rPr>
              <a:t> </a:t>
            </a:r>
            <a:r>
              <a:rPr sz="1400" spc="45" dirty="0">
                <a:cs typeface="Arial"/>
              </a:rPr>
              <a:t>"Değişimlerini</a:t>
            </a:r>
            <a:r>
              <a:rPr sz="1400" spc="125" dirty="0">
                <a:cs typeface="Arial"/>
              </a:rPr>
              <a:t> </a:t>
            </a:r>
            <a:r>
              <a:rPr sz="1400" spc="45" dirty="0">
                <a:cs typeface="Arial"/>
              </a:rPr>
              <a:t>kolaylaştırmak,</a:t>
            </a:r>
            <a:r>
              <a:rPr sz="1400" spc="125" dirty="0">
                <a:cs typeface="Arial"/>
              </a:rPr>
              <a:t> </a:t>
            </a:r>
            <a:r>
              <a:rPr sz="1400" spc="45" dirty="0">
                <a:cs typeface="Arial"/>
              </a:rPr>
              <a:t>performanslarını</a:t>
            </a:r>
            <a:r>
              <a:rPr sz="1400" spc="125" dirty="0">
                <a:cs typeface="Arial"/>
              </a:rPr>
              <a:t> </a:t>
            </a:r>
            <a:r>
              <a:rPr sz="1400" spc="45" dirty="0">
                <a:cs typeface="Arial"/>
              </a:rPr>
              <a:t>artırmak</a:t>
            </a:r>
            <a:r>
              <a:rPr sz="1400" spc="125" dirty="0">
                <a:cs typeface="Arial"/>
              </a:rPr>
              <a:t> </a:t>
            </a:r>
            <a:r>
              <a:rPr sz="1400" spc="20" dirty="0">
                <a:cs typeface="Arial"/>
              </a:rPr>
              <a:t>ve </a:t>
            </a:r>
            <a:r>
              <a:rPr sz="1400" spc="25" dirty="0">
                <a:cs typeface="Arial"/>
              </a:rPr>
              <a:t> </a:t>
            </a:r>
            <a:r>
              <a:rPr sz="1400" spc="40" dirty="0">
                <a:cs typeface="Arial"/>
              </a:rPr>
              <a:t>işten</a:t>
            </a:r>
            <a:r>
              <a:rPr sz="1400" spc="110" dirty="0">
                <a:cs typeface="Arial"/>
              </a:rPr>
              <a:t> </a:t>
            </a:r>
            <a:r>
              <a:rPr sz="1400" spc="40" dirty="0">
                <a:cs typeface="Arial"/>
              </a:rPr>
              <a:t>alınan</a:t>
            </a:r>
            <a:r>
              <a:rPr sz="1400" spc="110" dirty="0">
                <a:cs typeface="Arial"/>
              </a:rPr>
              <a:t> </a:t>
            </a:r>
            <a:r>
              <a:rPr sz="1400" spc="40" dirty="0">
                <a:cs typeface="Arial"/>
              </a:rPr>
              <a:t>tatmin</a:t>
            </a:r>
            <a:r>
              <a:rPr sz="1400" spc="110" dirty="0">
                <a:cs typeface="Arial"/>
              </a:rPr>
              <a:t> </a:t>
            </a:r>
            <a:r>
              <a:rPr sz="1400" spc="45" dirty="0">
                <a:cs typeface="Arial"/>
              </a:rPr>
              <a:t>düzeylerini</a:t>
            </a:r>
            <a:r>
              <a:rPr sz="1400" spc="110" dirty="0">
                <a:cs typeface="Arial"/>
              </a:rPr>
              <a:t> </a:t>
            </a:r>
            <a:r>
              <a:rPr sz="1400" spc="45" dirty="0">
                <a:cs typeface="Arial"/>
              </a:rPr>
              <a:t>yükseltmek"</a:t>
            </a:r>
            <a:r>
              <a:rPr sz="1400" spc="110" dirty="0">
                <a:cs typeface="Arial"/>
              </a:rPr>
              <a:t> </a:t>
            </a:r>
            <a:r>
              <a:rPr sz="1400" spc="45" dirty="0">
                <a:cs typeface="Arial"/>
              </a:rPr>
              <a:t>hedeflenir.</a:t>
            </a:r>
            <a:endParaRPr sz="1400" dirty="0">
              <a:cs typeface="Arial"/>
            </a:endParaRPr>
          </a:p>
          <a:p>
            <a:pPr>
              <a:lnSpc>
                <a:spcPct val="100000"/>
              </a:lnSpc>
            </a:pPr>
            <a:endParaRPr sz="1400" dirty="0">
              <a:cs typeface="Arial"/>
            </a:endParaRPr>
          </a:p>
          <a:p>
            <a:pPr>
              <a:spcBef>
                <a:spcPts val="30"/>
              </a:spcBef>
            </a:pPr>
            <a:r>
              <a:rPr lang="tr-TR" sz="1400" b="1" spc="40" dirty="0">
                <a:cs typeface="Arial"/>
              </a:rPr>
              <a:t>Süre:</a:t>
            </a:r>
            <a:r>
              <a:rPr lang="tr-TR" sz="1400" b="1" spc="120" dirty="0">
                <a:cs typeface="Arial"/>
              </a:rPr>
              <a:t> </a:t>
            </a:r>
            <a:r>
              <a:rPr lang="tr-TR" sz="1400" spc="45" dirty="0">
                <a:cs typeface="Arial"/>
              </a:rPr>
              <a:t>Hedefler</a:t>
            </a:r>
            <a:r>
              <a:rPr lang="tr-TR" sz="1400" spc="125" dirty="0">
                <a:cs typeface="Arial"/>
              </a:rPr>
              <a:t> </a:t>
            </a:r>
            <a:r>
              <a:rPr lang="tr-TR" sz="1400" spc="30" dirty="0">
                <a:cs typeface="Arial"/>
              </a:rPr>
              <a:t>göz</a:t>
            </a:r>
            <a:r>
              <a:rPr lang="tr-TR" sz="1400" spc="120" dirty="0">
                <a:cs typeface="Arial"/>
              </a:rPr>
              <a:t> </a:t>
            </a:r>
            <a:r>
              <a:rPr lang="tr-TR" sz="1400" spc="40" dirty="0">
                <a:cs typeface="Arial"/>
              </a:rPr>
              <a:t>önünde</a:t>
            </a:r>
            <a:r>
              <a:rPr lang="tr-TR" sz="1400" spc="120" dirty="0">
                <a:cs typeface="Arial"/>
              </a:rPr>
              <a:t> </a:t>
            </a:r>
            <a:r>
              <a:rPr lang="tr-TR" sz="1400" spc="45" dirty="0">
                <a:cs typeface="Arial"/>
              </a:rPr>
              <a:t>bulundurularak</a:t>
            </a:r>
            <a:r>
              <a:rPr lang="tr-TR" sz="1400" spc="125" dirty="0">
                <a:cs typeface="Arial"/>
              </a:rPr>
              <a:t> </a:t>
            </a:r>
            <a:r>
              <a:rPr lang="tr-TR" sz="1400" spc="45" dirty="0">
                <a:cs typeface="Arial"/>
              </a:rPr>
              <a:t>belirlenmektedir.</a:t>
            </a:r>
            <a:endParaRPr lang="tr-TR" sz="1400" dirty="0">
              <a:cs typeface="Arial"/>
            </a:endParaRPr>
          </a:p>
          <a:p>
            <a:pPr>
              <a:lnSpc>
                <a:spcPct val="100000"/>
              </a:lnSpc>
              <a:spcBef>
                <a:spcPts val="30"/>
              </a:spcBef>
            </a:pPr>
            <a:endParaRPr sz="1400" dirty="0">
              <a:cs typeface="Arial"/>
            </a:endParaRPr>
          </a:p>
          <a:p>
            <a:pPr>
              <a:lnSpc>
                <a:spcPct val="100000"/>
              </a:lnSpc>
            </a:pPr>
            <a:endParaRPr sz="1400" dirty="0">
              <a:cs typeface="Arial"/>
            </a:endParaRPr>
          </a:p>
          <a:p>
            <a:pPr>
              <a:lnSpc>
                <a:spcPct val="100000"/>
              </a:lnSpc>
              <a:spcBef>
                <a:spcPts val="25"/>
              </a:spcBef>
            </a:pPr>
            <a:endParaRPr sz="1200" dirty="0">
              <a:cs typeface="Arial"/>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25450" y="930275"/>
            <a:ext cx="6858000" cy="8120108"/>
          </a:xfrm>
          <a:prstGeom prst="rect">
            <a:avLst/>
          </a:prstGeom>
        </p:spPr>
        <p:txBody>
          <a:bodyPr vert="horz" wrap="square" lIns="0" tIns="15240" rIns="0" bIns="0" rtlCol="0">
            <a:spAutoFit/>
          </a:bodyPr>
          <a:lstStyle/>
          <a:p>
            <a:pPr marL="12700">
              <a:spcBef>
                <a:spcPts val="120"/>
              </a:spcBef>
            </a:pPr>
            <a:r>
              <a:rPr sz="2000" b="1" spc="-20" dirty="0">
                <a:solidFill>
                  <a:srgbClr val="202020"/>
                </a:solidFill>
              </a:rPr>
              <a:t>ÜST DÜZEY YÖNETİCİ KOÇLUĞU / EXECUTIVE COACHING</a:t>
            </a:r>
            <a:endParaRPr lang="tr-TR" sz="2000" b="1" spc="-20" dirty="0">
              <a:solidFill>
                <a:srgbClr val="202020"/>
              </a:solidFill>
            </a:endParaRPr>
          </a:p>
          <a:p>
            <a:pPr marL="12700">
              <a:spcBef>
                <a:spcPts val="120"/>
              </a:spcBef>
            </a:pPr>
            <a:endParaRPr sz="1000" b="1" spc="-20" dirty="0">
              <a:solidFill>
                <a:srgbClr val="202020"/>
              </a:solidFill>
            </a:endParaRPr>
          </a:p>
          <a:p>
            <a:pPr marL="12700" marR="138430">
              <a:lnSpc>
                <a:spcPct val="146900"/>
              </a:lnSpc>
              <a:spcBef>
                <a:spcPts val="720"/>
              </a:spcBef>
            </a:pPr>
            <a:r>
              <a:rPr sz="1400" spc="40" dirty="0">
                <a:cs typeface="Arial"/>
              </a:rPr>
              <a:t>‘'Lider</a:t>
            </a:r>
            <a:r>
              <a:rPr sz="1400" spc="114" dirty="0">
                <a:cs typeface="Arial"/>
              </a:rPr>
              <a:t> </a:t>
            </a:r>
            <a:r>
              <a:rPr sz="1400" spc="40" dirty="0">
                <a:cs typeface="Arial"/>
              </a:rPr>
              <a:t>olmadan</a:t>
            </a:r>
            <a:r>
              <a:rPr sz="1400" spc="114" dirty="0">
                <a:cs typeface="Arial"/>
              </a:rPr>
              <a:t> </a:t>
            </a:r>
            <a:r>
              <a:rPr sz="1400" spc="35" dirty="0">
                <a:cs typeface="Arial"/>
              </a:rPr>
              <a:t>önce</a:t>
            </a:r>
            <a:r>
              <a:rPr sz="1400" spc="114" dirty="0">
                <a:cs typeface="Arial"/>
              </a:rPr>
              <a:t> </a:t>
            </a:r>
            <a:r>
              <a:rPr sz="1400" spc="45" dirty="0">
                <a:cs typeface="Arial"/>
              </a:rPr>
              <a:t>kendinizi</a:t>
            </a:r>
            <a:r>
              <a:rPr sz="1400" spc="114" dirty="0">
                <a:cs typeface="Arial"/>
              </a:rPr>
              <a:t> </a:t>
            </a:r>
            <a:r>
              <a:rPr sz="1400" spc="45" dirty="0">
                <a:cs typeface="Arial"/>
              </a:rPr>
              <a:t>geliştirmekte</a:t>
            </a:r>
            <a:r>
              <a:rPr sz="1400" spc="114" dirty="0">
                <a:cs typeface="Arial"/>
              </a:rPr>
              <a:t> </a:t>
            </a:r>
            <a:r>
              <a:rPr sz="1400" spc="40" dirty="0">
                <a:cs typeface="Arial"/>
              </a:rPr>
              <a:t>başarı</a:t>
            </a:r>
            <a:r>
              <a:rPr sz="1400" spc="114" dirty="0">
                <a:cs typeface="Arial"/>
              </a:rPr>
              <a:t> </a:t>
            </a:r>
            <a:r>
              <a:rPr sz="1400" spc="45" dirty="0">
                <a:cs typeface="Arial"/>
              </a:rPr>
              <a:t>göstermelisiniz.</a:t>
            </a:r>
            <a:r>
              <a:rPr sz="1400" spc="114" dirty="0">
                <a:cs typeface="Arial"/>
              </a:rPr>
              <a:t> </a:t>
            </a:r>
            <a:r>
              <a:rPr sz="1400" spc="40" dirty="0">
                <a:cs typeface="Arial"/>
              </a:rPr>
              <a:t>Lider </a:t>
            </a:r>
            <a:r>
              <a:rPr sz="1400" spc="45" dirty="0">
                <a:cs typeface="Arial"/>
              </a:rPr>
              <a:t> olduğunuzda</a:t>
            </a:r>
            <a:r>
              <a:rPr sz="1400" spc="114" dirty="0">
                <a:cs typeface="Arial"/>
              </a:rPr>
              <a:t> </a:t>
            </a:r>
            <a:r>
              <a:rPr sz="1400" spc="30" dirty="0">
                <a:cs typeface="Arial"/>
              </a:rPr>
              <a:t>ise</a:t>
            </a:r>
            <a:r>
              <a:rPr sz="1400" spc="120" dirty="0">
                <a:cs typeface="Arial"/>
              </a:rPr>
              <a:t> </a:t>
            </a:r>
            <a:r>
              <a:rPr sz="1400" spc="45" dirty="0">
                <a:cs typeface="Arial"/>
              </a:rPr>
              <a:t>başkalarını</a:t>
            </a:r>
            <a:r>
              <a:rPr sz="1400" spc="120" dirty="0">
                <a:cs typeface="Arial"/>
              </a:rPr>
              <a:t> </a:t>
            </a:r>
            <a:r>
              <a:rPr sz="1400" spc="45" dirty="0">
                <a:cs typeface="Arial"/>
              </a:rPr>
              <a:t>geliştirmekte</a:t>
            </a:r>
            <a:r>
              <a:rPr sz="1400" spc="120" dirty="0">
                <a:cs typeface="Arial"/>
              </a:rPr>
              <a:t> </a:t>
            </a:r>
            <a:r>
              <a:rPr sz="1400" spc="45" dirty="0">
                <a:cs typeface="Arial"/>
              </a:rPr>
              <a:t>başarılı</a:t>
            </a:r>
            <a:r>
              <a:rPr sz="1400" spc="120" dirty="0">
                <a:cs typeface="Arial"/>
              </a:rPr>
              <a:t> </a:t>
            </a:r>
            <a:r>
              <a:rPr sz="1400" spc="40" dirty="0">
                <a:cs typeface="Arial"/>
              </a:rPr>
              <a:t>olmanız</a:t>
            </a:r>
            <a:r>
              <a:rPr sz="1400" spc="120" dirty="0">
                <a:cs typeface="Arial"/>
              </a:rPr>
              <a:t> </a:t>
            </a:r>
            <a:r>
              <a:rPr sz="1400" spc="45" dirty="0">
                <a:cs typeface="Arial"/>
              </a:rPr>
              <a:t>gerekir.’'</a:t>
            </a:r>
            <a:r>
              <a:rPr sz="1400" spc="120" dirty="0">
                <a:cs typeface="Arial"/>
              </a:rPr>
              <a:t> </a:t>
            </a:r>
            <a:endParaRPr lang="tr-TR" sz="1400" spc="120" dirty="0">
              <a:cs typeface="Arial"/>
            </a:endParaRPr>
          </a:p>
          <a:p>
            <a:pPr marL="12700" marR="138430">
              <a:lnSpc>
                <a:spcPct val="146900"/>
              </a:lnSpc>
              <a:spcBef>
                <a:spcPts val="720"/>
              </a:spcBef>
            </a:pPr>
            <a:r>
              <a:rPr sz="1400" spc="-5" dirty="0">
                <a:cs typeface="Arial"/>
              </a:rPr>
              <a:t>-</a:t>
            </a:r>
            <a:r>
              <a:rPr sz="1400" spc="120" dirty="0">
                <a:cs typeface="Arial"/>
              </a:rPr>
              <a:t> </a:t>
            </a:r>
            <a:r>
              <a:rPr sz="1400" b="1" spc="35" dirty="0">
                <a:cs typeface="Arial"/>
              </a:rPr>
              <a:t>Jack</a:t>
            </a:r>
            <a:r>
              <a:rPr sz="1400" b="1" spc="120" dirty="0">
                <a:cs typeface="Arial"/>
              </a:rPr>
              <a:t> </a:t>
            </a:r>
            <a:r>
              <a:rPr sz="1400" b="1" spc="35" dirty="0">
                <a:cs typeface="Arial"/>
              </a:rPr>
              <a:t>WELCH</a:t>
            </a:r>
            <a:endParaRPr sz="1400" dirty="0">
              <a:cs typeface="Arial"/>
            </a:endParaRPr>
          </a:p>
          <a:p>
            <a:pPr>
              <a:lnSpc>
                <a:spcPct val="100000"/>
              </a:lnSpc>
              <a:spcBef>
                <a:spcPts val="10"/>
              </a:spcBef>
            </a:pPr>
            <a:endParaRPr sz="1400" dirty="0">
              <a:cs typeface="Arial"/>
            </a:endParaRPr>
          </a:p>
          <a:p>
            <a:pPr marL="12700" marR="46990">
              <a:lnSpc>
                <a:spcPct val="146900"/>
              </a:lnSpc>
              <a:spcBef>
                <a:spcPts val="5"/>
              </a:spcBef>
            </a:pPr>
            <a:r>
              <a:rPr sz="1400" spc="45" dirty="0">
                <a:cs typeface="Arial"/>
              </a:rPr>
              <a:t>Executive</a:t>
            </a:r>
            <a:r>
              <a:rPr sz="1400" spc="114" dirty="0">
                <a:cs typeface="Arial"/>
              </a:rPr>
              <a:t> </a:t>
            </a:r>
            <a:r>
              <a:rPr sz="1400" spc="40" dirty="0">
                <a:cs typeface="Arial"/>
              </a:rPr>
              <a:t>koçluk,</a:t>
            </a:r>
            <a:r>
              <a:rPr sz="1400" spc="114" dirty="0">
                <a:cs typeface="Arial"/>
              </a:rPr>
              <a:t> </a:t>
            </a:r>
            <a:r>
              <a:rPr sz="1400" spc="30" dirty="0">
                <a:cs typeface="Arial"/>
              </a:rPr>
              <a:t>üst</a:t>
            </a:r>
            <a:r>
              <a:rPr sz="1400" spc="114" dirty="0">
                <a:cs typeface="Arial"/>
              </a:rPr>
              <a:t> </a:t>
            </a:r>
            <a:r>
              <a:rPr sz="1400" spc="40" dirty="0">
                <a:cs typeface="Arial"/>
              </a:rPr>
              <a:t>düzey</a:t>
            </a:r>
            <a:r>
              <a:rPr sz="1400" spc="114" dirty="0">
                <a:cs typeface="Arial"/>
              </a:rPr>
              <a:t> </a:t>
            </a:r>
            <a:r>
              <a:rPr sz="1400" spc="45" dirty="0">
                <a:cs typeface="Arial"/>
              </a:rPr>
              <a:t>yöneticiler</a:t>
            </a:r>
            <a:r>
              <a:rPr sz="1400" spc="114" dirty="0">
                <a:cs typeface="Arial"/>
              </a:rPr>
              <a:t> </a:t>
            </a:r>
            <a:r>
              <a:rPr sz="1400" spc="35" dirty="0">
                <a:cs typeface="Arial"/>
              </a:rPr>
              <a:t>için</a:t>
            </a:r>
            <a:r>
              <a:rPr sz="1400" spc="114" dirty="0">
                <a:cs typeface="Arial"/>
              </a:rPr>
              <a:t> </a:t>
            </a:r>
            <a:r>
              <a:rPr sz="1400" spc="35" dirty="0">
                <a:cs typeface="Arial"/>
              </a:rPr>
              <a:t>özel</a:t>
            </a:r>
            <a:r>
              <a:rPr sz="1400" spc="114" dirty="0">
                <a:cs typeface="Arial"/>
              </a:rPr>
              <a:t> </a:t>
            </a:r>
            <a:r>
              <a:rPr sz="1400" spc="40" dirty="0">
                <a:cs typeface="Arial"/>
              </a:rPr>
              <a:t>olarak</a:t>
            </a:r>
            <a:r>
              <a:rPr sz="1400" spc="114" dirty="0">
                <a:cs typeface="Arial"/>
              </a:rPr>
              <a:t> </a:t>
            </a:r>
            <a:r>
              <a:rPr sz="1400" spc="45" dirty="0">
                <a:cs typeface="Arial"/>
              </a:rPr>
              <a:t>tasarlanmış</a:t>
            </a:r>
            <a:r>
              <a:rPr sz="1400" spc="114" dirty="0">
                <a:cs typeface="Arial"/>
              </a:rPr>
              <a:t> </a:t>
            </a:r>
            <a:r>
              <a:rPr sz="1400" spc="45" dirty="0">
                <a:cs typeface="Arial"/>
              </a:rPr>
              <a:t>liderlik </a:t>
            </a:r>
            <a:r>
              <a:rPr sz="1400" spc="50" dirty="0">
                <a:cs typeface="Arial"/>
              </a:rPr>
              <a:t> </a:t>
            </a:r>
            <a:r>
              <a:rPr sz="1400" spc="45" dirty="0">
                <a:cs typeface="Arial"/>
              </a:rPr>
              <a:t>gelişimidir.</a:t>
            </a:r>
            <a:r>
              <a:rPr sz="1400" spc="110" dirty="0">
                <a:cs typeface="Arial"/>
              </a:rPr>
              <a:t> </a:t>
            </a:r>
            <a:r>
              <a:rPr sz="1400" spc="40" dirty="0">
                <a:cs typeface="Arial"/>
              </a:rPr>
              <a:t>Lider,</a:t>
            </a:r>
            <a:r>
              <a:rPr sz="1400" spc="114" dirty="0">
                <a:cs typeface="Arial"/>
              </a:rPr>
              <a:t> </a:t>
            </a:r>
            <a:r>
              <a:rPr sz="1400" spc="45" dirty="0">
                <a:cs typeface="Arial"/>
              </a:rPr>
              <a:t>profesyonel</a:t>
            </a:r>
            <a:r>
              <a:rPr sz="1400" spc="114" dirty="0">
                <a:cs typeface="Arial"/>
              </a:rPr>
              <a:t> </a:t>
            </a:r>
            <a:r>
              <a:rPr sz="1400" spc="30" dirty="0">
                <a:cs typeface="Arial"/>
              </a:rPr>
              <a:t>bir</a:t>
            </a:r>
            <a:r>
              <a:rPr sz="1400" spc="114" dirty="0">
                <a:cs typeface="Arial"/>
              </a:rPr>
              <a:t> </a:t>
            </a:r>
            <a:r>
              <a:rPr sz="1400" spc="45" dirty="0">
                <a:cs typeface="Arial"/>
              </a:rPr>
              <a:t>yönetici</a:t>
            </a:r>
            <a:r>
              <a:rPr sz="1400" spc="114" dirty="0">
                <a:cs typeface="Arial"/>
              </a:rPr>
              <a:t> </a:t>
            </a:r>
            <a:r>
              <a:rPr sz="1400" spc="35" dirty="0">
                <a:cs typeface="Arial"/>
              </a:rPr>
              <a:t>koçu</a:t>
            </a:r>
            <a:r>
              <a:rPr sz="1400" spc="114" dirty="0">
                <a:cs typeface="Arial"/>
              </a:rPr>
              <a:t> </a:t>
            </a:r>
            <a:r>
              <a:rPr sz="1400" spc="30" dirty="0">
                <a:cs typeface="Arial"/>
              </a:rPr>
              <a:t>ile</a:t>
            </a:r>
            <a:r>
              <a:rPr sz="1400" spc="114" dirty="0">
                <a:cs typeface="Arial"/>
              </a:rPr>
              <a:t> </a:t>
            </a:r>
            <a:r>
              <a:rPr sz="1400" spc="45" dirty="0">
                <a:cs typeface="Arial"/>
              </a:rPr>
              <a:t>hedefleri</a:t>
            </a:r>
            <a:r>
              <a:rPr sz="1400" spc="114" dirty="0">
                <a:cs typeface="Arial"/>
              </a:rPr>
              <a:t> </a:t>
            </a:r>
            <a:r>
              <a:rPr sz="1400" spc="20" dirty="0">
                <a:cs typeface="Arial"/>
              </a:rPr>
              <a:t>ve</a:t>
            </a:r>
            <a:r>
              <a:rPr sz="1400" spc="110" dirty="0">
                <a:cs typeface="Arial"/>
              </a:rPr>
              <a:t> </a:t>
            </a:r>
            <a:r>
              <a:rPr sz="1400" spc="45" dirty="0">
                <a:cs typeface="Arial"/>
              </a:rPr>
              <a:t>zorlukları,</a:t>
            </a:r>
            <a:r>
              <a:rPr sz="1400" spc="114" dirty="0">
                <a:cs typeface="Arial"/>
              </a:rPr>
              <a:t> </a:t>
            </a:r>
            <a:r>
              <a:rPr sz="1400" spc="40" dirty="0">
                <a:cs typeface="Arial"/>
              </a:rPr>
              <a:t>güçlü </a:t>
            </a:r>
            <a:r>
              <a:rPr sz="1400" spc="45" dirty="0">
                <a:cs typeface="Arial"/>
              </a:rPr>
              <a:t> </a:t>
            </a:r>
            <a:r>
              <a:rPr sz="1400" spc="40" dirty="0">
                <a:cs typeface="Arial"/>
              </a:rPr>
              <a:t>yönleri</a:t>
            </a:r>
            <a:r>
              <a:rPr sz="1400" spc="110" dirty="0">
                <a:cs typeface="Arial"/>
              </a:rPr>
              <a:t> </a:t>
            </a:r>
            <a:r>
              <a:rPr sz="1400" spc="20" dirty="0">
                <a:cs typeface="Arial"/>
              </a:rPr>
              <a:t>ve</a:t>
            </a:r>
            <a:r>
              <a:rPr sz="1400" spc="114" dirty="0">
                <a:cs typeface="Arial"/>
              </a:rPr>
              <a:t> </a:t>
            </a:r>
            <a:r>
              <a:rPr sz="1400" spc="40" dirty="0">
                <a:cs typeface="Arial"/>
              </a:rPr>
              <a:t>gelişim</a:t>
            </a:r>
            <a:r>
              <a:rPr sz="1400" spc="114" dirty="0">
                <a:cs typeface="Arial"/>
              </a:rPr>
              <a:t> </a:t>
            </a:r>
            <a:r>
              <a:rPr sz="1400" spc="45" dirty="0">
                <a:cs typeface="Arial"/>
              </a:rPr>
              <a:t>alanları</a:t>
            </a:r>
            <a:r>
              <a:rPr sz="1400" spc="114" dirty="0">
                <a:cs typeface="Arial"/>
              </a:rPr>
              <a:t> </a:t>
            </a:r>
            <a:r>
              <a:rPr sz="1400" spc="45" dirty="0">
                <a:cs typeface="Arial"/>
              </a:rPr>
              <a:t>hakkında</a:t>
            </a:r>
            <a:r>
              <a:rPr sz="1400" spc="114" dirty="0">
                <a:cs typeface="Arial"/>
              </a:rPr>
              <a:t> </a:t>
            </a:r>
            <a:r>
              <a:rPr sz="1400" spc="35" dirty="0">
                <a:cs typeface="Arial"/>
              </a:rPr>
              <a:t>bire</a:t>
            </a:r>
            <a:r>
              <a:rPr sz="1400" spc="114" dirty="0">
                <a:cs typeface="Arial"/>
              </a:rPr>
              <a:t> </a:t>
            </a:r>
            <a:r>
              <a:rPr sz="1400" spc="30" dirty="0">
                <a:cs typeface="Arial"/>
              </a:rPr>
              <a:t>bir</a:t>
            </a:r>
            <a:r>
              <a:rPr sz="1400" spc="114" dirty="0">
                <a:cs typeface="Arial"/>
              </a:rPr>
              <a:t> </a:t>
            </a:r>
            <a:r>
              <a:rPr sz="1400" spc="45" dirty="0">
                <a:cs typeface="Arial"/>
              </a:rPr>
              <a:t>çalışır.</a:t>
            </a:r>
            <a:r>
              <a:rPr sz="1400" spc="114" dirty="0">
                <a:cs typeface="Arial"/>
              </a:rPr>
              <a:t> </a:t>
            </a:r>
            <a:r>
              <a:rPr sz="1400" spc="45" dirty="0">
                <a:cs typeface="Arial"/>
              </a:rPr>
              <a:t>Birlikte,</a:t>
            </a:r>
            <a:r>
              <a:rPr sz="1400" spc="114" dirty="0">
                <a:cs typeface="Arial"/>
              </a:rPr>
              <a:t> </a:t>
            </a:r>
            <a:r>
              <a:rPr sz="1400" spc="40" dirty="0">
                <a:cs typeface="Arial"/>
              </a:rPr>
              <a:t>liderin</a:t>
            </a:r>
            <a:r>
              <a:rPr sz="1400" spc="114" dirty="0">
                <a:cs typeface="Arial"/>
              </a:rPr>
              <a:t> </a:t>
            </a:r>
            <a:r>
              <a:rPr sz="1400" spc="35" dirty="0">
                <a:cs typeface="Arial"/>
              </a:rPr>
              <a:t>daha</a:t>
            </a:r>
            <a:r>
              <a:rPr sz="1400" spc="114" dirty="0">
                <a:cs typeface="Arial"/>
              </a:rPr>
              <a:t> </a:t>
            </a:r>
            <a:r>
              <a:rPr sz="1400" spc="40" dirty="0">
                <a:cs typeface="Arial"/>
              </a:rPr>
              <a:t>fazla</a:t>
            </a:r>
            <a:r>
              <a:rPr sz="1400" spc="114" dirty="0">
                <a:cs typeface="Arial"/>
              </a:rPr>
              <a:t> </a:t>
            </a:r>
            <a:r>
              <a:rPr sz="1400" spc="20" dirty="0">
                <a:cs typeface="Arial"/>
              </a:rPr>
              <a:t>öz </a:t>
            </a:r>
            <a:r>
              <a:rPr sz="1400" spc="25" dirty="0">
                <a:cs typeface="Arial"/>
              </a:rPr>
              <a:t> </a:t>
            </a:r>
            <a:r>
              <a:rPr sz="1400" spc="45" dirty="0">
                <a:cs typeface="Arial"/>
              </a:rPr>
              <a:t>farkındalık</a:t>
            </a:r>
            <a:r>
              <a:rPr sz="1400" spc="120" dirty="0">
                <a:cs typeface="Arial"/>
              </a:rPr>
              <a:t> </a:t>
            </a:r>
            <a:r>
              <a:rPr sz="1400" spc="45" dirty="0">
                <a:cs typeface="Arial"/>
              </a:rPr>
              <a:t>kazanmasına,</a:t>
            </a:r>
            <a:r>
              <a:rPr sz="1400" spc="120" dirty="0">
                <a:cs typeface="Arial"/>
              </a:rPr>
              <a:t> </a:t>
            </a:r>
            <a:r>
              <a:rPr sz="1400" spc="45" dirty="0">
                <a:cs typeface="Arial"/>
              </a:rPr>
              <a:t>potansiyellerinden</a:t>
            </a:r>
            <a:r>
              <a:rPr sz="1400" spc="120" dirty="0">
                <a:cs typeface="Arial"/>
              </a:rPr>
              <a:t> </a:t>
            </a:r>
            <a:r>
              <a:rPr sz="1400" spc="45" dirty="0">
                <a:cs typeface="Arial"/>
              </a:rPr>
              <a:t>yararlanmasına,</a:t>
            </a:r>
            <a:r>
              <a:rPr sz="1400" spc="120" dirty="0">
                <a:cs typeface="Arial"/>
              </a:rPr>
              <a:t> </a:t>
            </a:r>
            <a:r>
              <a:rPr sz="1400" spc="45" dirty="0">
                <a:cs typeface="Arial"/>
              </a:rPr>
              <a:t>liderlik</a:t>
            </a:r>
            <a:r>
              <a:rPr sz="1400" spc="120" dirty="0">
                <a:cs typeface="Arial"/>
              </a:rPr>
              <a:t> </a:t>
            </a:r>
            <a:r>
              <a:rPr sz="1400" spc="45" dirty="0">
                <a:cs typeface="Arial"/>
              </a:rPr>
              <a:t>becerilerini </a:t>
            </a:r>
            <a:r>
              <a:rPr sz="1400" spc="50" dirty="0">
                <a:cs typeface="Arial"/>
              </a:rPr>
              <a:t> </a:t>
            </a:r>
            <a:r>
              <a:rPr sz="1400" spc="45" dirty="0">
                <a:cs typeface="Arial"/>
              </a:rPr>
              <a:t>genişletmesine</a:t>
            </a:r>
            <a:r>
              <a:rPr sz="1400" spc="120" dirty="0">
                <a:cs typeface="Arial"/>
              </a:rPr>
              <a:t> </a:t>
            </a:r>
            <a:r>
              <a:rPr sz="1400" spc="20" dirty="0">
                <a:cs typeface="Arial"/>
              </a:rPr>
              <a:t>ve</a:t>
            </a:r>
            <a:r>
              <a:rPr sz="1400" spc="125" dirty="0">
                <a:cs typeface="Arial"/>
              </a:rPr>
              <a:t> </a:t>
            </a:r>
            <a:r>
              <a:rPr sz="1400" spc="45" dirty="0">
                <a:cs typeface="Arial"/>
              </a:rPr>
              <a:t>davranışlarını</a:t>
            </a:r>
            <a:r>
              <a:rPr sz="1400" spc="125" dirty="0">
                <a:cs typeface="Arial"/>
              </a:rPr>
              <a:t> </a:t>
            </a:r>
            <a:r>
              <a:rPr sz="1400" spc="45" dirty="0">
                <a:cs typeface="Arial"/>
              </a:rPr>
              <a:t>değiştirmesine</a:t>
            </a:r>
            <a:r>
              <a:rPr sz="1400" spc="125" dirty="0">
                <a:cs typeface="Arial"/>
              </a:rPr>
              <a:t> </a:t>
            </a:r>
            <a:r>
              <a:rPr sz="1400" spc="40" dirty="0">
                <a:cs typeface="Arial"/>
              </a:rPr>
              <a:t>olanak</a:t>
            </a:r>
            <a:r>
              <a:rPr sz="1400" spc="125" dirty="0">
                <a:cs typeface="Arial"/>
              </a:rPr>
              <a:t> </a:t>
            </a:r>
            <a:r>
              <a:rPr sz="1400" spc="40" dirty="0">
                <a:cs typeface="Arial"/>
              </a:rPr>
              <a:t>tanıyan</a:t>
            </a:r>
            <a:r>
              <a:rPr sz="1400" spc="125" dirty="0">
                <a:cs typeface="Arial"/>
              </a:rPr>
              <a:t> </a:t>
            </a:r>
            <a:r>
              <a:rPr sz="1400" spc="40" dirty="0">
                <a:cs typeface="Arial"/>
              </a:rPr>
              <a:t>güçlü</a:t>
            </a:r>
            <a:r>
              <a:rPr sz="1400" spc="125" dirty="0">
                <a:cs typeface="Arial"/>
              </a:rPr>
              <a:t> </a:t>
            </a:r>
            <a:r>
              <a:rPr sz="1400" spc="20" dirty="0">
                <a:cs typeface="Arial"/>
              </a:rPr>
              <a:t>ve</a:t>
            </a:r>
            <a:r>
              <a:rPr sz="1400" spc="125" dirty="0">
                <a:cs typeface="Arial"/>
              </a:rPr>
              <a:t> </a:t>
            </a:r>
            <a:r>
              <a:rPr sz="1400" spc="45" dirty="0">
                <a:cs typeface="Arial"/>
              </a:rPr>
              <a:t>güvenilir</a:t>
            </a:r>
            <a:r>
              <a:rPr sz="1400" spc="120" dirty="0">
                <a:cs typeface="Arial"/>
              </a:rPr>
              <a:t> </a:t>
            </a:r>
            <a:r>
              <a:rPr sz="1400" spc="30" dirty="0">
                <a:cs typeface="Arial"/>
              </a:rPr>
              <a:t>bir </a:t>
            </a:r>
            <a:r>
              <a:rPr sz="1400" spc="-300" dirty="0">
                <a:cs typeface="Arial"/>
              </a:rPr>
              <a:t> </a:t>
            </a:r>
            <a:r>
              <a:rPr sz="1400" spc="45" dirty="0" err="1">
                <a:cs typeface="Arial"/>
              </a:rPr>
              <a:t>ortaklık</a:t>
            </a:r>
            <a:r>
              <a:rPr sz="1400" spc="105" dirty="0">
                <a:cs typeface="Arial"/>
              </a:rPr>
              <a:t> </a:t>
            </a:r>
            <a:r>
              <a:rPr sz="1400" spc="45" dirty="0" err="1">
                <a:cs typeface="Arial"/>
              </a:rPr>
              <a:t>oluştururlar</a:t>
            </a:r>
            <a:r>
              <a:rPr lang="tr-TR" sz="1400" spc="45" dirty="0">
                <a:cs typeface="Arial"/>
              </a:rPr>
              <a:t>.</a:t>
            </a:r>
          </a:p>
          <a:p>
            <a:pPr marL="12700" marR="46990">
              <a:lnSpc>
                <a:spcPct val="146900"/>
              </a:lnSpc>
              <a:spcBef>
                <a:spcPts val="5"/>
              </a:spcBef>
            </a:pPr>
            <a:endParaRPr sz="1400" dirty="0">
              <a:cs typeface="Arial"/>
            </a:endParaRPr>
          </a:p>
          <a:p>
            <a:pPr marL="12700" marR="5080">
              <a:lnSpc>
                <a:spcPct val="146900"/>
              </a:lnSpc>
            </a:pPr>
            <a:r>
              <a:rPr sz="1400" spc="45" dirty="0">
                <a:cs typeface="Arial"/>
              </a:rPr>
              <a:t>Liderlik</a:t>
            </a:r>
            <a:r>
              <a:rPr sz="1400" spc="114" dirty="0">
                <a:cs typeface="Arial"/>
              </a:rPr>
              <a:t> </a:t>
            </a:r>
            <a:r>
              <a:rPr sz="1400" spc="45" dirty="0">
                <a:cs typeface="Arial"/>
              </a:rPr>
              <a:t>gelişimine</a:t>
            </a:r>
            <a:r>
              <a:rPr sz="1400" spc="114" dirty="0">
                <a:cs typeface="Arial"/>
              </a:rPr>
              <a:t> </a:t>
            </a:r>
            <a:r>
              <a:rPr sz="1400" spc="40" dirty="0">
                <a:cs typeface="Arial"/>
              </a:rPr>
              <a:t>yönelik</a:t>
            </a:r>
            <a:r>
              <a:rPr sz="1400" spc="120" dirty="0">
                <a:cs typeface="Arial"/>
              </a:rPr>
              <a:t> </a:t>
            </a:r>
            <a:r>
              <a:rPr sz="1400" spc="20" dirty="0">
                <a:cs typeface="Arial"/>
              </a:rPr>
              <a:t>bu</a:t>
            </a:r>
            <a:r>
              <a:rPr sz="1400" spc="114" dirty="0">
                <a:cs typeface="Arial"/>
              </a:rPr>
              <a:t> </a:t>
            </a:r>
            <a:r>
              <a:rPr sz="1400" spc="45" dirty="0">
                <a:cs typeface="Arial"/>
              </a:rPr>
              <a:t>kişiselleştirilmiş</a:t>
            </a:r>
            <a:r>
              <a:rPr sz="1400" spc="120" dirty="0">
                <a:cs typeface="Arial"/>
              </a:rPr>
              <a:t> </a:t>
            </a:r>
            <a:r>
              <a:rPr sz="1400" spc="45" dirty="0">
                <a:cs typeface="Arial"/>
              </a:rPr>
              <a:t>yaklaşım,</a:t>
            </a:r>
            <a:r>
              <a:rPr sz="1400" spc="114" dirty="0">
                <a:cs typeface="Arial"/>
              </a:rPr>
              <a:t> </a:t>
            </a:r>
            <a:r>
              <a:rPr sz="1400" spc="40" dirty="0">
                <a:cs typeface="Arial"/>
              </a:rPr>
              <a:t>bireyin</a:t>
            </a:r>
            <a:r>
              <a:rPr sz="1400" spc="120" dirty="0">
                <a:cs typeface="Arial"/>
              </a:rPr>
              <a:t> </a:t>
            </a:r>
            <a:r>
              <a:rPr sz="1400" spc="20" dirty="0">
                <a:cs typeface="Arial"/>
              </a:rPr>
              <a:t>ve</a:t>
            </a:r>
            <a:r>
              <a:rPr sz="1400" spc="114" dirty="0">
                <a:cs typeface="Arial"/>
              </a:rPr>
              <a:t> </a:t>
            </a:r>
            <a:r>
              <a:rPr sz="1400" spc="45" dirty="0">
                <a:cs typeface="Arial"/>
              </a:rPr>
              <a:t>yönettikleri </a:t>
            </a:r>
            <a:r>
              <a:rPr sz="1400" spc="50" dirty="0">
                <a:cs typeface="Arial"/>
              </a:rPr>
              <a:t> </a:t>
            </a:r>
            <a:r>
              <a:rPr sz="1400" spc="45" dirty="0">
                <a:cs typeface="Arial"/>
              </a:rPr>
              <a:t>ekiplerin</a:t>
            </a:r>
            <a:r>
              <a:rPr sz="1400" spc="114" dirty="0">
                <a:cs typeface="Arial"/>
              </a:rPr>
              <a:t> </a:t>
            </a:r>
            <a:r>
              <a:rPr sz="1400" spc="35" dirty="0">
                <a:cs typeface="Arial"/>
              </a:rPr>
              <a:t>veya</a:t>
            </a:r>
            <a:r>
              <a:rPr sz="1400" spc="120" dirty="0">
                <a:cs typeface="Arial"/>
              </a:rPr>
              <a:t> </a:t>
            </a:r>
            <a:r>
              <a:rPr sz="1400" spc="45" dirty="0">
                <a:cs typeface="Arial"/>
              </a:rPr>
              <a:t>organizasyonun</a:t>
            </a:r>
            <a:r>
              <a:rPr sz="1400" spc="114" dirty="0">
                <a:cs typeface="Arial"/>
              </a:rPr>
              <a:t> </a:t>
            </a:r>
            <a:r>
              <a:rPr sz="1400" spc="45" dirty="0">
                <a:cs typeface="Arial"/>
              </a:rPr>
              <a:t>performansını</a:t>
            </a:r>
            <a:r>
              <a:rPr sz="1400" spc="120" dirty="0">
                <a:cs typeface="Arial"/>
              </a:rPr>
              <a:t> </a:t>
            </a:r>
            <a:r>
              <a:rPr sz="1400" spc="45" dirty="0">
                <a:cs typeface="Arial"/>
              </a:rPr>
              <a:t>artırmak</a:t>
            </a:r>
            <a:r>
              <a:rPr sz="1400" spc="114" dirty="0">
                <a:cs typeface="Arial"/>
              </a:rPr>
              <a:t> </a:t>
            </a:r>
            <a:r>
              <a:rPr sz="1400" spc="35" dirty="0">
                <a:cs typeface="Arial"/>
              </a:rPr>
              <a:t>için</a:t>
            </a:r>
            <a:r>
              <a:rPr sz="1400" spc="120" dirty="0">
                <a:cs typeface="Arial"/>
              </a:rPr>
              <a:t> </a:t>
            </a:r>
            <a:r>
              <a:rPr sz="1400" spc="30" dirty="0">
                <a:cs typeface="Arial"/>
              </a:rPr>
              <a:t>bir</a:t>
            </a:r>
            <a:r>
              <a:rPr sz="1400" spc="120" dirty="0">
                <a:cs typeface="Arial"/>
              </a:rPr>
              <a:t> </a:t>
            </a:r>
            <a:r>
              <a:rPr sz="1400" spc="45" dirty="0">
                <a:cs typeface="Arial"/>
              </a:rPr>
              <a:t>katalizör</a:t>
            </a:r>
            <a:r>
              <a:rPr sz="1400" spc="114" dirty="0">
                <a:cs typeface="Arial"/>
              </a:rPr>
              <a:t> </a:t>
            </a:r>
            <a:r>
              <a:rPr sz="1400" spc="40" dirty="0">
                <a:cs typeface="Arial"/>
              </a:rPr>
              <a:t>görevi</a:t>
            </a:r>
            <a:r>
              <a:rPr sz="1400" spc="120" dirty="0">
                <a:cs typeface="Arial"/>
              </a:rPr>
              <a:t> </a:t>
            </a:r>
            <a:r>
              <a:rPr sz="1400" spc="40" dirty="0">
                <a:cs typeface="Arial"/>
              </a:rPr>
              <a:t>görür. </a:t>
            </a:r>
            <a:r>
              <a:rPr sz="1400" spc="45" dirty="0">
                <a:cs typeface="Arial"/>
              </a:rPr>
              <a:t> Executive</a:t>
            </a:r>
            <a:r>
              <a:rPr sz="1400" spc="120" dirty="0">
                <a:cs typeface="Arial"/>
              </a:rPr>
              <a:t> </a:t>
            </a:r>
            <a:r>
              <a:rPr sz="1400" spc="40" dirty="0">
                <a:cs typeface="Arial"/>
              </a:rPr>
              <a:t>koçluk,</a:t>
            </a:r>
            <a:r>
              <a:rPr sz="1400" spc="120" dirty="0">
                <a:cs typeface="Arial"/>
              </a:rPr>
              <a:t> </a:t>
            </a:r>
            <a:r>
              <a:rPr sz="1400" spc="45" dirty="0">
                <a:cs typeface="Arial"/>
              </a:rPr>
              <a:t>liderlerin</a:t>
            </a:r>
            <a:r>
              <a:rPr sz="1400" spc="120" dirty="0">
                <a:cs typeface="Arial"/>
              </a:rPr>
              <a:t> </a:t>
            </a:r>
            <a:r>
              <a:rPr sz="1400" spc="45" dirty="0">
                <a:cs typeface="Arial"/>
              </a:rPr>
              <a:t>değerlerini,</a:t>
            </a:r>
            <a:r>
              <a:rPr sz="1400" spc="120" dirty="0">
                <a:cs typeface="Arial"/>
              </a:rPr>
              <a:t> </a:t>
            </a:r>
            <a:r>
              <a:rPr sz="1400" spc="45" dirty="0">
                <a:cs typeface="Arial"/>
              </a:rPr>
              <a:t>yeteneklerini,</a:t>
            </a:r>
            <a:r>
              <a:rPr sz="1400" spc="120" dirty="0">
                <a:cs typeface="Arial"/>
              </a:rPr>
              <a:t> </a:t>
            </a:r>
            <a:r>
              <a:rPr sz="1400" spc="45" dirty="0">
                <a:cs typeface="Arial"/>
              </a:rPr>
              <a:t>kültürlerini</a:t>
            </a:r>
            <a:r>
              <a:rPr sz="1400" spc="120" dirty="0">
                <a:cs typeface="Arial"/>
              </a:rPr>
              <a:t> </a:t>
            </a:r>
            <a:r>
              <a:rPr sz="1400" spc="20" dirty="0">
                <a:cs typeface="Arial"/>
              </a:rPr>
              <a:t>ve</a:t>
            </a:r>
            <a:r>
              <a:rPr sz="1400" spc="120" dirty="0">
                <a:cs typeface="Arial"/>
              </a:rPr>
              <a:t> </a:t>
            </a:r>
            <a:r>
              <a:rPr sz="1400" spc="45" dirty="0">
                <a:cs typeface="Arial"/>
              </a:rPr>
              <a:t>stratejilerini </a:t>
            </a:r>
            <a:r>
              <a:rPr sz="1400" spc="50" dirty="0">
                <a:cs typeface="Arial"/>
              </a:rPr>
              <a:t> </a:t>
            </a:r>
            <a:r>
              <a:rPr sz="1400" spc="45" dirty="0">
                <a:cs typeface="Arial"/>
              </a:rPr>
              <a:t>işletmenin</a:t>
            </a:r>
            <a:r>
              <a:rPr sz="1400" spc="114" dirty="0">
                <a:cs typeface="Arial"/>
              </a:rPr>
              <a:t> </a:t>
            </a:r>
            <a:r>
              <a:rPr sz="1400" spc="40" dirty="0">
                <a:cs typeface="Arial"/>
              </a:rPr>
              <a:t>vizyonu</a:t>
            </a:r>
            <a:r>
              <a:rPr sz="1400" spc="120" dirty="0">
                <a:cs typeface="Arial"/>
              </a:rPr>
              <a:t> </a:t>
            </a:r>
            <a:r>
              <a:rPr sz="1400" spc="20" dirty="0">
                <a:cs typeface="Arial"/>
              </a:rPr>
              <a:t>ve</a:t>
            </a:r>
            <a:r>
              <a:rPr sz="1400" spc="120" dirty="0">
                <a:cs typeface="Arial"/>
              </a:rPr>
              <a:t> </a:t>
            </a:r>
            <a:r>
              <a:rPr sz="1400" spc="45" dirty="0">
                <a:cs typeface="Arial"/>
              </a:rPr>
              <a:t>misyonuyla</a:t>
            </a:r>
            <a:r>
              <a:rPr sz="1400" spc="120" dirty="0">
                <a:cs typeface="Arial"/>
              </a:rPr>
              <a:t> </a:t>
            </a:r>
            <a:r>
              <a:rPr sz="1400" spc="35" dirty="0">
                <a:cs typeface="Arial"/>
              </a:rPr>
              <a:t>aynı</a:t>
            </a:r>
            <a:r>
              <a:rPr sz="1400" spc="120" dirty="0">
                <a:cs typeface="Arial"/>
              </a:rPr>
              <a:t> </a:t>
            </a:r>
            <a:r>
              <a:rPr sz="1400" spc="40" dirty="0">
                <a:cs typeface="Arial"/>
              </a:rPr>
              <a:t>hizaya</a:t>
            </a:r>
            <a:r>
              <a:rPr sz="1400" spc="120" dirty="0">
                <a:cs typeface="Arial"/>
              </a:rPr>
              <a:t> </a:t>
            </a:r>
            <a:r>
              <a:rPr sz="1400" spc="45" dirty="0">
                <a:cs typeface="Arial"/>
              </a:rPr>
              <a:t>getirmelerine</a:t>
            </a:r>
            <a:r>
              <a:rPr sz="1400" spc="120" dirty="0">
                <a:cs typeface="Arial"/>
              </a:rPr>
              <a:t> </a:t>
            </a:r>
            <a:r>
              <a:rPr sz="1400" spc="45" dirty="0">
                <a:cs typeface="Arial"/>
              </a:rPr>
              <a:t>yardımcı</a:t>
            </a:r>
            <a:r>
              <a:rPr sz="1400" spc="114" dirty="0">
                <a:cs typeface="Arial"/>
              </a:rPr>
              <a:t> </a:t>
            </a:r>
            <a:r>
              <a:rPr sz="1400" spc="40" dirty="0">
                <a:cs typeface="Arial"/>
              </a:rPr>
              <a:t>olur.</a:t>
            </a:r>
            <a:r>
              <a:rPr sz="1400" spc="120" dirty="0">
                <a:cs typeface="Arial"/>
              </a:rPr>
              <a:t> </a:t>
            </a:r>
            <a:r>
              <a:rPr sz="1400" spc="40" dirty="0">
                <a:cs typeface="Arial"/>
              </a:rPr>
              <a:t>Mükemmel </a:t>
            </a:r>
            <a:r>
              <a:rPr sz="1400" spc="-305" dirty="0">
                <a:cs typeface="Arial"/>
              </a:rPr>
              <a:t> </a:t>
            </a:r>
            <a:r>
              <a:rPr sz="1400" spc="45" dirty="0">
                <a:cs typeface="Arial"/>
              </a:rPr>
              <a:t>seviyede</a:t>
            </a:r>
            <a:r>
              <a:rPr sz="1400" spc="110" dirty="0">
                <a:cs typeface="Arial"/>
              </a:rPr>
              <a:t> </a:t>
            </a:r>
            <a:r>
              <a:rPr sz="1400" spc="45" dirty="0">
                <a:cs typeface="Arial"/>
              </a:rPr>
              <a:t>operasyonel</a:t>
            </a:r>
            <a:r>
              <a:rPr sz="1400" spc="110" dirty="0">
                <a:cs typeface="Arial"/>
              </a:rPr>
              <a:t> </a:t>
            </a:r>
            <a:r>
              <a:rPr sz="1400" spc="20" dirty="0">
                <a:cs typeface="Arial"/>
              </a:rPr>
              <a:t>ve</a:t>
            </a:r>
            <a:r>
              <a:rPr sz="1400" spc="110" dirty="0">
                <a:cs typeface="Arial"/>
              </a:rPr>
              <a:t> </a:t>
            </a:r>
            <a:r>
              <a:rPr sz="1400" spc="45" dirty="0">
                <a:cs typeface="Arial"/>
              </a:rPr>
              <a:t>stratejik</a:t>
            </a:r>
            <a:r>
              <a:rPr sz="1400" spc="110" dirty="0">
                <a:cs typeface="Arial"/>
              </a:rPr>
              <a:t> </a:t>
            </a:r>
            <a:r>
              <a:rPr sz="1400" spc="45" dirty="0">
                <a:cs typeface="Arial"/>
              </a:rPr>
              <a:t>performans</a:t>
            </a:r>
            <a:r>
              <a:rPr sz="1400" spc="114" dirty="0">
                <a:cs typeface="Arial"/>
              </a:rPr>
              <a:t> </a:t>
            </a:r>
            <a:r>
              <a:rPr sz="1400" spc="35" dirty="0">
                <a:cs typeface="Arial"/>
              </a:rPr>
              <a:t>elde</a:t>
            </a:r>
            <a:r>
              <a:rPr sz="1400" spc="110" dirty="0">
                <a:cs typeface="Arial"/>
              </a:rPr>
              <a:t> </a:t>
            </a:r>
            <a:r>
              <a:rPr sz="1400" spc="40" dirty="0">
                <a:cs typeface="Arial"/>
              </a:rPr>
              <a:t>etmek,</a:t>
            </a:r>
            <a:r>
              <a:rPr sz="1400" spc="110" dirty="0">
                <a:cs typeface="Arial"/>
              </a:rPr>
              <a:t> </a:t>
            </a:r>
            <a:r>
              <a:rPr sz="1400" spc="30" dirty="0">
                <a:cs typeface="Arial"/>
              </a:rPr>
              <a:t>bir</a:t>
            </a:r>
            <a:r>
              <a:rPr sz="1400" spc="110" dirty="0">
                <a:cs typeface="Arial"/>
              </a:rPr>
              <a:t> </a:t>
            </a:r>
            <a:r>
              <a:rPr sz="1400" spc="45" dirty="0">
                <a:cs typeface="Arial"/>
              </a:rPr>
              <a:t>kuruluşun</a:t>
            </a:r>
            <a:r>
              <a:rPr sz="1400" spc="110" dirty="0">
                <a:cs typeface="Arial"/>
              </a:rPr>
              <a:t> </a:t>
            </a:r>
            <a:r>
              <a:rPr sz="1400" spc="30" dirty="0">
                <a:cs typeface="Arial"/>
              </a:rPr>
              <a:t>tüm </a:t>
            </a:r>
            <a:r>
              <a:rPr sz="1400" spc="35" dirty="0">
                <a:cs typeface="Arial"/>
              </a:rPr>
              <a:t> </a:t>
            </a:r>
            <a:r>
              <a:rPr sz="1400" spc="45" dirty="0">
                <a:cs typeface="Arial"/>
              </a:rPr>
              <a:t>ekosistemini</a:t>
            </a:r>
            <a:r>
              <a:rPr sz="1400" spc="105" dirty="0">
                <a:cs typeface="Arial"/>
              </a:rPr>
              <a:t> </a:t>
            </a:r>
            <a:r>
              <a:rPr sz="1400" spc="45" dirty="0">
                <a:cs typeface="Arial"/>
              </a:rPr>
              <a:t>kucaklayan</a:t>
            </a:r>
            <a:r>
              <a:rPr sz="1400" spc="110" dirty="0">
                <a:cs typeface="Arial"/>
              </a:rPr>
              <a:t> </a:t>
            </a:r>
            <a:r>
              <a:rPr sz="1400" spc="45" dirty="0">
                <a:cs typeface="Arial"/>
              </a:rPr>
              <a:t>sistemli</a:t>
            </a:r>
            <a:r>
              <a:rPr sz="1400" spc="110" dirty="0">
                <a:cs typeface="Arial"/>
              </a:rPr>
              <a:t> </a:t>
            </a:r>
            <a:r>
              <a:rPr sz="1400" spc="30" dirty="0">
                <a:cs typeface="Arial"/>
              </a:rPr>
              <a:t>bir</a:t>
            </a:r>
            <a:r>
              <a:rPr sz="1400" spc="110" dirty="0">
                <a:cs typeface="Arial"/>
              </a:rPr>
              <a:t> </a:t>
            </a:r>
            <a:r>
              <a:rPr sz="1400" spc="45" dirty="0">
                <a:cs typeface="Arial"/>
              </a:rPr>
              <a:t>yaklaşım</a:t>
            </a:r>
            <a:r>
              <a:rPr sz="1400" spc="110" dirty="0">
                <a:cs typeface="Arial"/>
              </a:rPr>
              <a:t> </a:t>
            </a:r>
            <a:r>
              <a:rPr sz="1400" spc="45" dirty="0" err="1">
                <a:cs typeface="Arial"/>
              </a:rPr>
              <a:t>gerektirir</a:t>
            </a:r>
            <a:r>
              <a:rPr sz="1400" spc="45" dirty="0">
                <a:cs typeface="Arial"/>
              </a:rPr>
              <a:t>.</a:t>
            </a:r>
            <a:endParaRPr lang="tr-TR" sz="1400" spc="45" dirty="0">
              <a:cs typeface="Arial"/>
            </a:endParaRPr>
          </a:p>
          <a:p>
            <a:pPr marL="12700" marR="5080">
              <a:lnSpc>
                <a:spcPct val="146900"/>
              </a:lnSpc>
            </a:pPr>
            <a:endParaRPr sz="1400" dirty="0">
              <a:cs typeface="Arial"/>
            </a:endParaRPr>
          </a:p>
          <a:p>
            <a:pPr marL="12700" marR="126364">
              <a:lnSpc>
                <a:spcPct val="146900"/>
              </a:lnSpc>
            </a:pPr>
            <a:r>
              <a:rPr sz="1400" spc="45" dirty="0">
                <a:cs typeface="Arial"/>
              </a:rPr>
              <a:t>Executive</a:t>
            </a:r>
            <a:r>
              <a:rPr sz="1400" spc="110" dirty="0">
                <a:cs typeface="Arial"/>
              </a:rPr>
              <a:t> </a:t>
            </a:r>
            <a:r>
              <a:rPr sz="1400" spc="40" dirty="0">
                <a:cs typeface="Arial"/>
              </a:rPr>
              <a:t>koçluk</a:t>
            </a:r>
            <a:r>
              <a:rPr sz="1400" spc="114" dirty="0">
                <a:cs typeface="Arial"/>
              </a:rPr>
              <a:t> </a:t>
            </a:r>
            <a:r>
              <a:rPr sz="1400" spc="40" dirty="0">
                <a:cs typeface="Arial"/>
              </a:rPr>
              <a:t>sadece</a:t>
            </a:r>
            <a:r>
              <a:rPr sz="1400" spc="114" dirty="0">
                <a:cs typeface="Arial"/>
              </a:rPr>
              <a:t> </a:t>
            </a:r>
            <a:r>
              <a:rPr sz="1400" spc="30" dirty="0">
                <a:cs typeface="Arial"/>
              </a:rPr>
              <a:t>bir</a:t>
            </a:r>
            <a:r>
              <a:rPr sz="1400" spc="114" dirty="0">
                <a:cs typeface="Arial"/>
              </a:rPr>
              <a:t> </a:t>
            </a:r>
            <a:r>
              <a:rPr sz="1400" spc="40" dirty="0">
                <a:cs typeface="Arial"/>
              </a:rPr>
              <a:t>süreç</a:t>
            </a:r>
            <a:r>
              <a:rPr sz="1400" spc="110" dirty="0">
                <a:cs typeface="Arial"/>
              </a:rPr>
              <a:t> </a:t>
            </a:r>
            <a:r>
              <a:rPr sz="1400" spc="35" dirty="0">
                <a:cs typeface="Arial"/>
              </a:rPr>
              <a:t>inşa</a:t>
            </a:r>
            <a:r>
              <a:rPr sz="1400" spc="114" dirty="0">
                <a:cs typeface="Arial"/>
              </a:rPr>
              <a:t> </a:t>
            </a:r>
            <a:r>
              <a:rPr sz="1400" spc="40" dirty="0">
                <a:cs typeface="Arial"/>
              </a:rPr>
              <a:t>etmekle</a:t>
            </a:r>
            <a:r>
              <a:rPr sz="1400" spc="114" dirty="0">
                <a:cs typeface="Arial"/>
              </a:rPr>
              <a:t> </a:t>
            </a:r>
            <a:r>
              <a:rPr sz="1400" spc="40" dirty="0">
                <a:cs typeface="Arial"/>
              </a:rPr>
              <a:t>kalmaz,</a:t>
            </a:r>
            <a:r>
              <a:rPr sz="1400" spc="114" dirty="0">
                <a:cs typeface="Arial"/>
              </a:rPr>
              <a:t> </a:t>
            </a:r>
            <a:r>
              <a:rPr lang="tr-TR" sz="1400" spc="45" dirty="0">
                <a:cs typeface="Arial"/>
              </a:rPr>
              <a:t>koçluk alanların</a:t>
            </a:r>
            <a:r>
              <a:rPr sz="1400" spc="114" dirty="0">
                <a:cs typeface="Arial"/>
              </a:rPr>
              <a:t> </a:t>
            </a:r>
            <a:r>
              <a:rPr sz="1400" spc="45" dirty="0">
                <a:cs typeface="Arial"/>
              </a:rPr>
              <a:t>bireysel </a:t>
            </a:r>
            <a:r>
              <a:rPr sz="1400" spc="50" dirty="0">
                <a:cs typeface="Arial"/>
              </a:rPr>
              <a:t> </a:t>
            </a:r>
            <a:r>
              <a:rPr sz="1400" spc="45" dirty="0">
                <a:cs typeface="Arial"/>
              </a:rPr>
              <a:t>dönüşümlerini</a:t>
            </a:r>
            <a:r>
              <a:rPr sz="1400" spc="114" dirty="0">
                <a:cs typeface="Arial"/>
              </a:rPr>
              <a:t> </a:t>
            </a:r>
            <a:r>
              <a:rPr sz="1400" spc="45" dirty="0">
                <a:cs typeface="Arial"/>
              </a:rPr>
              <a:t>tasarlamasına,</a:t>
            </a:r>
            <a:r>
              <a:rPr sz="1400" spc="120" dirty="0">
                <a:cs typeface="Arial"/>
              </a:rPr>
              <a:t> </a:t>
            </a:r>
            <a:r>
              <a:rPr sz="1400" spc="45" dirty="0">
                <a:cs typeface="Arial"/>
              </a:rPr>
              <a:t>sıradanlığı</a:t>
            </a:r>
            <a:r>
              <a:rPr sz="1400" spc="120" dirty="0">
                <a:cs typeface="Arial"/>
              </a:rPr>
              <a:t> </a:t>
            </a:r>
            <a:r>
              <a:rPr sz="1400" spc="40" dirty="0">
                <a:cs typeface="Arial"/>
              </a:rPr>
              <a:t>bozarak</a:t>
            </a:r>
            <a:r>
              <a:rPr sz="1400" spc="120" dirty="0">
                <a:cs typeface="Arial"/>
              </a:rPr>
              <a:t> </a:t>
            </a:r>
            <a:r>
              <a:rPr sz="1400" spc="35" dirty="0">
                <a:cs typeface="Arial"/>
              </a:rPr>
              <a:t>fark</a:t>
            </a:r>
            <a:r>
              <a:rPr sz="1400" spc="120" dirty="0">
                <a:cs typeface="Arial"/>
              </a:rPr>
              <a:t> </a:t>
            </a:r>
            <a:r>
              <a:rPr sz="1400" spc="45" dirty="0">
                <a:cs typeface="Arial"/>
              </a:rPr>
              <a:t>yaratmasına,</a:t>
            </a:r>
            <a:r>
              <a:rPr sz="1400" spc="114" dirty="0">
                <a:cs typeface="Arial"/>
              </a:rPr>
              <a:t> </a:t>
            </a:r>
            <a:r>
              <a:rPr sz="1400" spc="45" dirty="0">
                <a:cs typeface="Arial"/>
              </a:rPr>
              <a:t>kendilerine </a:t>
            </a:r>
            <a:r>
              <a:rPr sz="1400" spc="50" dirty="0">
                <a:cs typeface="Arial"/>
              </a:rPr>
              <a:t> </a:t>
            </a:r>
            <a:r>
              <a:rPr sz="1400" spc="40" dirty="0">
                <a:cs typeface="Arial"/>
              </a:rPr>
              <a:t>değer</a:t>
            </a:r>
            <a:r>
              <a:rPr sz="1400" spc="114" dirty="0">
                <a:cs typeface="Arial"/>
              </a:rPr>
              <a:t> </a:t>
            </a:r>
            <a:r>
              <a:rPr sz="1400" spc="40" dirty="0">
                <a:cs typeface="Arial"/>
              </a:rPr>
              <a:t>katmayan</a:t>
            </a:r>
            <a:r>
              <a:rPr sz="1400" spc="114" dirty="0">
                <a:cs typeface="Arial"/>
              </a:rPr>
              <a:t> </a:t>
            </a:r>
            <a:r>
              <a:rPr sz="1400" spc="50" dirty="0">
                <a:cs typeface="Arial"/>
              </a:rPr>
              <a:t>davranışları/alışkanlıkları</a:t>
            </a:r>
            <a:r>
              <a:rPr sz="1400" spc="114" dirty="0">
                <a:cs typeface="Arial"/>
              </a:rPr>
              <a:t> </a:t>
            </a:r>
            <a:r>
              <a:rPr sz="1400" spc="45" dirty="0">
                <a:cs typeface="Arial"/>
              </a:rPr>
              <a:t>bırakmalarına</a:t>
            </a:r>
            <a:r>
              <a:rPr sz="1400" spc="114" dirty="0">
                <a:cs typeface="Arial"/>
              </a:rPr>
              <a:t> </a:t>
            </a:r>
            <a:r>
              <a:rPr sz="1400" spc="20" dirty="0">
                <a:cs typeface="Arial"/>
              </a:rPr>
              <a:t>ve</a:t>
            </a:r>
            <a:r>
              <a:rPr sz="1400" spc="114" dirty="0">
                <a:cs typeface="Arial"/>
              </a:rPr>
              <a:t> </a:t>
            </a:r>
            <a:r>
              <a:rPr sz="1400" spc="20" dirty="0">
                <a:cs typeface="Arial"/>
              </a:rPr>
              <a:t>bu</a:t>
            </a:r>
            <a:r>
              <a:rPr sz="1400" spc="114" dirty="0">
                <a:cs typeface="Arial"/>
              </a:rPr>
              <a:t> </a:t>
            </a:r>
            <a:r>
              <a:rPr sz="1400" spc="40" dirty="0">
                <a:cs typeface="Arial"/>
              </a:rPr>
              <a:t>sürece</a:t>
            </a:r>
            <a:r>
              <a:rPr sz="1400" spc="114" dirty="0">
                <a:cs typeface="Arial"/>
              </a:rPr>
              <a:t> </a:t>
            </a:r>
            <a:r>
              <a:rPr sz="1400" spc="35" dirty="0">
                <a:cs typeface="Arial"/>
              </a:rPr>
              <a:t>dair</a:t>
            </a:r>
            <a:r>
              <a:rPr sz="1400" spc="114" dirty="0">
                <a:cs typeface="Arial"/>
              </a:rPr>
              <a:t> </a:t>
            </a:r>
            <a:r>
              <a:rPr sz="1400" spc="45" dirty="0">
                <a:cs typeface="Arial"/>
              </a:rPr>
              <a:t>değişimi </a:t>
            </a:r>
            <a:r>
              <a:rPr sz="1400" spc="-305" dirty="0">
                <a:cs typeface="Arial"/>
              </a:rPr>
              <a:t> </a:t>
            </a:r>
            <a:r>
              <a:rPr sz="1400" spc="45" dirty="0">
                <a:cs typeface="Arial"/>
              </a:rPr>
              <a:t>kolaylıkla</a:t>
            </a:r>
            <a:r>
              <a:rPr sz="1400" spc="105" dirty="0">
                <a:cs typeface="Arial"/>
              </a:rPr>
              <a:t> </a:t>
            </a:r>
            <a:r>
              <a:rPr sz="1400" spc="45" dirty="0">
                <a:cs typeface="Arial"/>
              </a:rPr>
              <a:t>yönetmesine</a:t>
            </a:r>
            <a:r>
              <a:rPr sz="1400" spc="110" dirty="0">
                <a:cs typeface="Arial"/>
              </a:rPr>
              <a:t> </a:t>
            </a:r>
            <a:r>
              <a:rPr sz="1400" spc="45" dirty="0">
                <a:cs typeface="Arial"/>
              </a:rPr>
              <a:t>yardımcı</a:t>
            </a:r>
            <a:r>
              <a:rPr sz="1400" spc="110" dirty="0">
                <a:cs typeface="Arial"/>
              </a:rPr>
              <a:t> </a:t>
            </a:r>
            <a:r>
              <a:rPr sz="1400" spc="40" dirty="0">
                <a:cs typeface="Arial"/>
              </a:rPr>
              <a:t>olur.</a:t>
            </a:r>
            <a:endParaRPr sz="1400" dirty="0">
              <a:cs typeface="Arial"/>
            </a:endParaRPr>
          </a:p>
          <a:p>
            <a:pPr>
              <a:lnSpc>
                <a:spcPct val="100000"/>
              </a:lnSpc>
            </a:pPr>
            <a:endParaRPr sz="1400" dirty="0">
              <a:cs typeface="Arial"/>
            </a:endParaRPr>
          </a:p>
          <a:p>
            <a:pPr>
              <a:spcBef>
                <a:spcPts val="25"/>
              </a:spcBef>
            </a:pPr>
            <a:r>
              <a:rPr lang="tr-TR" sz="1400" b="1" spc="40" dirty="0">
                <a:cs typeface="Arial"/>
              </a:rPr>
              <a:t>Süre:</a:t>
            </a:r>
            <a:r>
              <a:rPr lang="tr-TR" sz="1400" b="1" spc="120" dirty="0">
                <a:cs typeface="Arial"/>
              </a:rPr>
              <a:t> </a:t>
            </a:r>
            <a:r>
              <a:rPr lang="tr-TR" sz="1400" b="1" spc="45" dirty="0">
                <a:cs typeface="Arial"/>
              </a:rPr>
              <a:t>H</a:t>
            </a:r>
            <a:r>
              <a:rPr lang="tr-TR" sz="1400" spc="45" dirty="0">
                <a:cs typeface="Arial"/>
              </a:rPr>
              <a:t>edefler</a:t>
            </a:r>
            <a:r>
              <a:rPr lang="tr-TR" sz="1400" spc="125" dirty="0">
                <a:cs typeface="Arial"/>
              </a:rPr>
              <a:t> </a:t>
            </a:r>
            <a:r>
              <a:rPr lang="tr-TR" sz="1400" spc="30" dirty="0">
                <a:cs typeface="Arial"/>
              </a:rPr>
              <a:t>göz</a:t>
            </a:r>
            <a:r>
              <a:rPr lang="tr-TR" sz="1400" spc="120" dirty="0">
                <a:cs typeface="Arial"/>
              </a:rPr>
              <a:t> </a:t>
            </a:r>
            <a:r>
              <a:rPr lang="tr-TR" sz="1400" spc="40" dirty="0">
                <a:cs typeface="Arial"/>
              </a:rPr>
              <a:t>önünde</a:t>
            </a:r>
            <a:r>
              <a:rPr lang="tr-TR" sz="1400" spc="120" dirty="0">
                <a:cs typeface="Arial"/>
              </a:rPr>
              <a:t> </a:t>
            </a:r>
            <a:r>
              <a:rPr lang="tr-TR" sz="1400" spc="45" dirty="0">
                <a:cs typeface="Arial"/>
              </a:rPr>
              <a:t>bulundurularak</a:t>
            </a:r>
            <a:r>
              <a:rPr lang="tr-TR" sz="1400" spc="125" dirty="0">
                <a:cs typeface="Arial"/>
              </a:rPr>
              <a:t> </a:t>
            </a:r>
            <a:r>
              <a:rPr lang="tr-TR" sz="1400" spc="45" dirty="0">
                <a:cs typeface="Arial"/>
              </a:rPr>
              <a:t>belirlenmektedir.</a:t>
            </a:r>
            <a:endParaRPr lang="tr-TR" sz="1400" dirty="0">
              <a:cs typeface="Arial"/>
            </a:endParaRPr>
          </a:p>
          <a:p>
            <a:pPr>
              <a:lnSpc>
                <a:spcPct val="100000"/>
              </a:lnSpc>
              <a:spcBef>
                <a:spcPts val="25"/>
              </a:spcBef>
            </a:pPr>
            <a:endParaRPr sz="1200" dirty="0">
              <a:cs typeface="Arial"/>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425450" y="923278"/>
            <a:ext cx="6934200" cy="10028066"/>
          </a:xfrm>
          <a:prstGeom prst="rect">
            <a:avLst/>
          </a:prstGeom>
        </p:spPr>
        <p:txBody>
          <a:bodyPr vert="horz" wrap="square" lIns="0" tIns="15240" rIns="0" bIns="0" rtlCol="0">
            <a:spAutoFit/>
          </a:bodyPr>
          <a:lstStyle/>
          <a:p>
            <a:pPr marL="12700">
              <a:lnSpc>
                <a:spcPct val="100000"/>
              </a:lnSpc>
              <a:spcBef>
                <a:spcPts val="120"/>
              </a:spcBef>
            </a:pPr>
            <a:r>
              <a:rPr sz="2000" b="1" spc="-20" dirty="0">
                <a:solidFill>
                  <a:srgbClr val="202020"/>
                </a:solidFill>
              </a:rPr>
              <a:t>BİREYSEL KOÇLUK</a:t>
            </a:r>
            <a:endParaRPr lang="tr-TR" sz="2000" b="1" spc="-20" dirty="0">
              <a:solidFill>
                <a:srgbClr val="202020"/>
              </a:solidFill>
            </a:endParaRPr>
          </a:p>
          <a:p>
            <a:pPr marL="12700">
              <a:lnSpc>
                <a:spcPct val="100000"/>
              </a:lnSpc>
              <a:spcBef>
                <a:spcPts val="120"/>
              </a:spcBef>
            </a:pPr>
            <a:endParaRPr sz="1000" b="1" spc="-20" dirty="0">
              <a:solidFill>
                <a:srgbClr val="202020"/>
              </a:solidFill>
            </a:endParaRPr>
          </a:p>
          <a:p>
            <a:pPr marL="12700">
              <a:lnSpc>
                <a:spcPct val="100000"/>
              </a:lnSpc>
              <a:spcBef>
                <a:spcPts val="1365"/>
              </a:spcBef>
            </a:pPr>
            <a:r>
              <a:rPr sz="1400" spc="35" dirty="0">
                <a:cs typeface="Arial"/>
              </a:rPr>
              <a:t>“Bir</a:t>
            </a:r>
            <a:r>
              <a:rPr sz="1400" spc="120" dirty="0">
                <a:cs typeface="Arial"/>
              </a:rPr>
              <a:t> </a:t>
            </a:r>
            <a:r>
              <a:rPr sz="1400" spc="40" dirty="0">
                <a:cs typeface="Arial"/>
              </a:rPr>
              <a:t>şeyler</a:t>
            </a:r>
            <a:r>
              <a:rPr sz="1400" spc="120" dirty="0">
                <a:cs typeface="Arial"/>
              </a:rPr>
              <a:t> </a:t>
            </a:r>
            <a:r>
              <a:rPr sz="1400" spc="45" dirty="0">
                <a:cs typeface="Arial"/>
              </a:rPr>
              <a:t>değiştirmek</a:t>
            </a:r>
            <a:r>
              <a:rPr sz="1400" spc="120" dirty="0">
                <a:cs typeface="Arial"/>
              </a:rPr>
              <a:t> </a:t>
            </a:r>
            <a:r>
              <a:rPr sz="1400" spc="40" dirty="0">
                <a:cs typeface="Arial"/>
              </a:rPr>
              <a:t>isteyen</a:t>
            </a:r>
            <a:r>
              <a:rPr sz="1400" spc="120" dirty="0">
                <a:cs typeface="Arial"/>
              </a:rPr>
              <a:t> </a:t>
            </a:r>
            <a:r>
              <a:rPr sz="1400" spc="40" dirty="0">
                <a:cs typeface="Arial"/>
              </a:rPr>
              <a:t>insan</a:t>
            </a:r>
            <a:r>
              <a:rPr sz="1400" spc="120" dirty="0">
                <a:cs typeface="Arial"/>
              </a:rPr>
              <a:t> </a:t>
            </a:r>
            <a:r>
              <a:rPr sz="1400" spc="35" dirty="0">
                <a:cs typeface="Arial"/>
              </a:rPr>
              <a:t>önce</a:t>
            </a:r>
            <a:r>
              <a:rPr sz="1400" spc="120" dirty="0">
                <a:cs typeface="Arial"/>
              </a:rPr>
              <a:t> </a:t>
            </a:r>
            <a:r>
              <a:rPr sz="1400" spc="45" dirty="0">
                <a:cs typeface="Arial"/>
              </a:rPr>
              <a:t>kendinden</a:t>
            </a:r>
            <a:r>
              <a:rPr sz="1400" spc="120" dirty="0">
                <a:cs typeface="Arial"/>
              </a:rPr>
              <a:t> </a:t>
            </a:r>
            <a:r>
              <a:rPr sz="1400" spc="45" dirty="0">
                <a:cs typeface="Arial"/>
              </a:rPr>
              <a:t>başlamalıdır.”</a:t>
            </a:r>
            <a:r>
              <a:rPr sz="1400" spc="120" dirty="0">
                <a:cs typeface="Arial"/>
              </a:rPr>
              <a:t> </a:t>
            </a:r>
            <a:endParaRPr lang="tr-TR" sz="1400" spc="120" dirty="0">
              <a:cs typeface="Arial"/>
            </a:endParaRPr>
          </a:p>
          <a:p>
            <a:pPr marL="12700">
              <a:lnSpc>
                <a:spcPct val="100000"/>
              </a:lnSpc>
              <a:spcBef>
                <a:spcPts val="1365"/>
              </a:spcBef>
            </a:pPr>
            <a:r>
              <a:rPr sz="1400" spc="-5" dirty="0">
                <a:cs typeface="Arial"/>
              </a:rPr>
              <a:t>-</a:t>
            </a:r>
            <a:r>
              <a:rPr sz="1400" spc="125" dirty="0">
                <a:cs typeface="Arial"/>
              </a:rPr>
              <a:t> </a:t>
            </a:r>
            <a:r>
              <a:rPr sz="1400" b="1" spc="40" dirty="0">
                <a:cs typeface="Arial"/>
              </a:rPr>
              <a:t>Sokrates</a:t>
            </a:r>
            <a:endParaRPr sz="1400" dirty="0">
              <a:cs typeface="Arial"/>
            </a:endParaRPr>
          </a:p>
          <a:p>
            <a:pPr>
              <a:lnSpc>
                <a:spcPct val="100000"/>
              </a:lnSpc>
              <a:spcBef>
                <a:spcPts val="30"/>
              </a:spcBef>
            </a:pPr>
            <a:endParaRPr sz="1400" dirty="0">
              <a:cs typeface="Arial"/>
            </a:endParaRPr>
          </a:p>
          <a:p>
            <a:pPr marL="12700">
              <a:lnSpc>
                <a:spcPct val="100000"/>
              </a:lnSpc>
            </a:pPr>
            <a:r>
              <a:rPr sz="1400" spc="45" dirty="0">
                <a:cs typeface="Arial"/>
              </a:rPr>
              <a:t>Bireysel</a:t>
            </a:r>
            <a:r>
              <a:rPr sz="1400" spc="110" dirty="0">
                <a:cs typeface="Arial"/>
              </a:rPr>
              <a:t> </a:t>
            </a:r>
            <a:r>
              <a:rPr sz="1400" spc="45" dirty="0">
                <a:cs typeface="Arial"/>
              </a:rPr>
              <a:t>koçluğun</a:t>
            </a:r>
            <a:r>
              <a:rPr sz="1400" spc="110" dirty="0">
                <a:cs typeface="Arial"/>
              </a:rPr>
              <a:t> </a:t>
            </a:r>
            <a:r>
              <a:rPr sz="1400" spc="40" dirty="0">
                <a:cs typeface="Arial"/>
              </a:rPr>
              <a:t>özünde</a:t>
            </a:r>
            <a:r>
              <a:rPr sz="1400" spc="110" dirty="0">
                <a:cs typeface="Arial"/>
              </a:rPr>
              <a:t> </a:t>
            </a:r>
            <a:r>
              <a:rPr sz="1400" spc="40" dirty="0">
                <a:cs typeface="Arial"/>
              </a:rPr>
              <a:t>kişisel</a:t>
            </a:r>
            <a:r>
              <a:rPr sz="1400" spc="110" dirty="0">
                <a:cs typeface="Arial"/>
              </a:rPr>
              <a:t> </a:t>
            </a:r>
            <a:r>
              <a:rPr sz="1400" spc="45" dirty="0">
                <a:cs typeface="Arial"/>
              </a:rPr>
              <a:t>gelişime</a:t>
            </a:r>
            <a:r>
              <a:rPr sz="1400" spc="110" dirty="0">
                <a:cs typeface="Arial"/>
              </a:rPr>
              <a:t> </a:t>
            </a:r>
            <a:r>
              <a:rPr sz="1400" spc="45" dirty="0">
                <a:cs typeface="Arial"/>
              </a:rPr>
              <a:t>odaklılık</a:t>
            </a:r>
            <a:r>
              <a:rPr sz="1400" spc="114" dirty="0">
                <a:cs typeface="Arial"/>
              </a:rPr>
              <a:t> </a:t>
            </a:r>
            <a:r>
              <a:rPr sz="1400" spc="30" dirty="0">
                <a:cs typeface="Arial"/>
              </a:rPr>
              <a:t>yer</a:t>
            </a:r>
            <a:r>
              <a:rPr sz="1400" spc="110" dirty="0">
                <a:cs typeface="Arial"/>
              </a:rPr>
              <a:t> </a:t>
            </a:r>
            <a:r>
              <a:rPr sz="1400" spc="45" dirty="0">
                <a:cs typeface="Arial"/>
              </a:rPr>
              <a:t>almaktadır.</a:t>
            </a:r>
            <a:endParaRPr sz="1400" dirty="0">
              <a:cs typeface="Arial"/>
            </a:endParaRPr>
          </a:p>
          <a:p>
            <a:pPr marL="12700" marR="89535">
              <a:lnSpc>
                <a:spcPct val="146900"/>
              </a:lnSpc>
            </a:pPr>
            <a:r>
              <a:rPr sz="1400" spc="40" dirty="0">
                <a:cs typeface="Arial"/>
              </a:rPr>
              <a:t>Koçun</a:t>
            </a:r>
            <a:r>
              <a:rPr sz="1400" spc="110" dirty="0">
                <a:cs typeface="Arial"/>
              </a:rPr>
              <a:t> </a:t>
            </a:r>
            <a:r>
              <a:rPr sz="1400" spc="45" dirty="0">
                <a:cs typeface="Arial"/>
              </a:rPr>
              <a:t>desteği,</a:t>
            </a:r>
            <a:r>
              <a:rPr sz="1400" spc="110" dirty="0">
                <a:cs typeface="Arial"/>
              </a:rPr>
              <a:t> </a:t>
            </a:r>
            <a:r>
              <a:rPr sz="1400" spc="40" dirty="0">
                <a:cs typeface="Arial"/>
              </a:rPr>
              <a:t>kişinin</a:t>
            </a:r>
            <a:r>
              <a:rPr sz="1400" spc="110" dirty="0">
                <a:cs typeface="Arial"/>
              </a:rPr>
              <a:t> </a:t>
            </a:r>
            <a:r>
              <a:rPr sz="1400" spc="40" dirty="0">
                <a:cs typeface="Arial"/>
              </a:rPr>
              <a:t>ideal</a:t>
            </a:r>
            <a:r>
              <a:rPr sz="1400" spc="114" dirty="0">
                <a:cs typeface="Arial"/>
              </a:rPr>
              <a:t> </a:t>
            </a:r>
            <a:r>
              <a:rPr sz="1400" spc="40" dirty="0">
                <a:cs typeface="Arial"/>
              </a:rPr>
              <a:t>yaşam</a:t>
            </a:r>
            <a:r>
              <a:rPr sz="1400" spc="110" dirty="0">
                <a:cs typeface="Arial"/>
              </a:rPr>
              <a:t> </a:t>
            </a:r>
            <a:r>
              <a:rPr sz="1400" spc="45" dirty="0">
                <a:cs typeface="Arial"/>
              </a:rPr>
              <a:t>dengesine</a:t>
            </a:r>
            <a:r>
              <a:rPr sz="1400" spc="110" dirty="0">
                <a:cs typeface="Arial"/>
              </a:rPr>
              <a:t> </a:t>
            </a:r>
            <a:r>
              <a:rPr sz="1400" spc="45" dirty="0">
                <a:cs typeface="Arial"/>
              </a:rPr>
              <a:t>ulaşmasını</a:t>
            </a:r>
            <a:r>
              <a:rPr sz="1400" spc="110" dirty="0">
                <a:cs typeface="Arial"/>
              </a:rPr>
              <a:t> </a:t>
            </a:r>
            <a:r>
              <a:rPr sz="1400" spc="45" dirty="0">
                <a:cs typeface="Arial"/>
              </a:rPr>
              <a:t>sağlayacak</a:t>
            </a:r>
            <a:r>
              <a:rPr sz="1400" spc="114" dirty="0">
                <a:cs typeface="Arial"/>
              </a:rPr>
              <a:t> </a:t>
            </a:r>
            <a:r>
              <a:rPr sz="1400" spc="30" dirty="0">
                <a:cs typeface="Arial"/>
              </a:rPr>
              <a:t>bir</a:t>
            </a:r>
            <a:r>
              <a:rPr sz="1400" spc="110" dirty="0">
                <a:cs typeface="Arial"/>
              </a:rPr>
              <a:t> </a:t>
            </a:r>
            <a:r>
              <a:rPr sz="1400" spc="40" dirty="0">
                <a:cs typeface="Arial"/>
              </a:rPr>
              <a:t>süreci </a:t>
            </a:r>
            <a:r>
              <a:rPr sz="1400" spc="45" dirty="0">
                <a:cs typeface="Arial"/>
              </a:rPr>
              <a:t> desteklemek,</a:t>
            </a:r>
            <a:r>
              <a:rPr sz="1400" spc="114" dirty="0">
                <a:cs typeface="Arial"/>
              </a:rPr>
              <a:t> </a:t>
            </a:r>
            <a:r>
              <a:rPr sz="1400" spc="40" dirty="0">
                <a:cs typeface="Arial"/>
              </a:rPr>
              <a:t>duygu</a:t>
            </a:r>
            <a:r>
              <a:rPr sz="1400" spc="114" dirty="0">
                <a:cs typeface="Arial"/>
              </a:rPr>
              <a:t> </a:t>
            </a:r>
            <a:r>
              <a:rPr sz="1400" spc="-5" dirty="0">
                <a:cs typeface="Arial"/>
              </a:rPr>
              <a:t>–</a:t>
            </a:r>
            <a:r>
              <a:rPr sz="1400" spc="114" dirty="0">
                <a:cs typeface="Arial"/>
              </a:rPr>
              <a:t> </a:t>
            </a:r>
            <a:r>
              <a:rPr sz="1400" spc="40" dirty="0">
                <a:cs typeface="Arial"/>
              </a:rPr>
              <a:t>düşünce</a:t>
            </a:r>
            <a:r>
              <a:rPr sz="1400" spc="114" dirty="0">
                <a:cs typeface="Arial"/>
              </a:rPr>
              <a:t> </a:t>
            </a:r>
            <a:r>
              <a:rPr sz="1400" spc="-5" dirty="0">
                <a:cs typeface="Arial"/>
              </a:rPr>
              <a:t>–</a:t>
            </a:r>
            <a:r>
              <a:rPr sz="1400" spc="114" dirty="0">
                <a:cs typeface="Arial"/>
              </a:rPr>
              <a:t> </a:t>
            </a:r>
            <a:r>
              <a:rPr sz="1400" spc="45" dirty="0">
                <a:cs typeface="Arial"/>
              </a:rPr>
              <a:t>davranış</a:t>
            </a:r>
            <a:r>
              <a:rPr sz="1400" spc="114" dirty="0">
                <a:cs typeface="Arial"/>
              </a:rPr>
              <a:t> </a:t>
            </a:r>
            <a:r>
              <a:rPr sz="1400" spc="45" dirty="0">
                <a:cs typeface="Arial"/>
              </a:rPr>
              <a:t>döngüsünü</a:t>
            </a:r>
            <a:r>
              <a:rPr sz="1400" spc="114" dirty="0">
                <a:cs typeface="Arial"/>
              </a:rPr>
              <a:t> </a:t>
            </a:r>
            <a:r>
              <a:rPr sz="1400" spc="40" dirty="0">
                <a:cs typeface="Arial"/>
              </a:rPr>
              <a:t>kişiye</a:t>
            </a:r>
            <a:r>
              <a:rPr sz="1400" spc="114" dirty="0">
                <a:cs typeface="Arial"/>
              </a:rPr>
              <a:t> </a:t>
            </a:r>
            <a:r>
              <a:rPr sz="1400" spc="40" dirty="0">
                <a:cs typeface="Arial"/>
              </a:rPr>
              <a:t>hizmet</a:t>
            </a:r>
            <a:r>
              <a:rPr sz="1400" spc="114" dirty="0">
                <a:cs typeface="Arial"/>
              </a:rPr>
              <a:t> </a:t>
            </a:r>
            <a:r>
              <a:rPr sz="1400" spc="40" dirty="0">
                <a:cs typeface="Arial"/>
              </a:rPr>
              <a:t>edecek</a:t>
            </a:r>
            <a:r>
              <a:rPr sz="1400" spc="114" dirty="0">
                <a:cs typeface="Arial"/>
              </a:rPr>
              <a:t> </a:t>
            </a:r>
            <a:r>
              <a:rPr sz="1400" spc="40" dirty="0">
                <a:cs typeface="Arial"/>
              </a:rPr>
              <a:t>şekilde </a:t>
            </a:r>
            <a:r>
              <a:rPr sz="1400" spc="-305" dirty="0">
                <a:cs typeface="Arial"/>
              </a:rPr>
              <a:t> </a:t>
            </a:r>
            <a:r>
              <a:rPr sz="1400" spc="40" dirty="0">
                <a:cs typeface="Arial"/>
              </a:rPr>
              <a:t>yeniden</a:t>
            </a:r>
            <a:r>
              <a:rPr sz="1400" spc="110" dirty="0">
                <a:cs typeface="Arial"/>
              </a:rPr>
              <a:t> </a:t>
            </a:r>
            <a:r>
              <a:rPr sz="1400" spc="45" dirty="0">
                <a:cs typeface="Arial"/>
              </a:rPr>
              <a:t>organize</a:t>
            </a:r>
            <a:r>
              <a:rPr sz="1400" spc="114" dirty="0">
                <a:cs typeface="Arial"/>
              </a:rPr>
              <a:t> </a:t>
            </a:r>
            <a:r>
              <a:rPr sz="1400" spc="40" dirty="0">
                <a:cs typeface="Arial"/>
              </a:rPr>
              <a:t>etmek</a:t>
            </a:r>
            <a:r>
              <a:rPr sz="1400" spc="114" dirty="0">
                <a:cs typeface="Arial"/>
              </a:rPr>
              <a:t> </a:t>
            </a:r>
            <a:r>
              <a:rPr sz="1400" spc="40" dirty="0">
                <a:cs typeface="Arial"/>
              </a:rPr>
              <a:t>adına</a:t>
            </a:r>
            <a:r>
              <a:rPr sz="1400" spc="114" dirty="0">
                <a:cs typeface="Arial"/>
              </a:rPr>
              <a:t> </a:t>
            </a:r>
            <a:r>
              <a:rPr sz="1400" spc="40" dirty="0">
                <a:cs typeface="Arial"/>
              </a:rPr>
              <a:t>koçluk</a:t>
            </a:r>
            <a:r>
              <a:rPr sz="1400" spc="114" dirty="0">
                <a:cs typeface="Arial"/>
              </a:rPr>
              <a:t> </a:t>
            </a:r>
            <a:r>
              <a:rPr sz="1400" spc="45" dirty="0">
                <a:cs typeface="Arial"/>
              </a:rPr>
              <a:t>becerilerini</a:t>
            </a:r>
            <a:r>
              <a:rPr sz="1400" spc="114" dirty="0">
                <a:cs typeface="Arial"/>
              </a:rPr>
              <a:t> </a:t>
            </a:r>
            <a:r>
              <a:rPr sz="1400" spc="45" dirty="0">
                <a:cs typeface="Arial"/>
              </a:rPr>
              <a:t>kullanmak,</a:t>
            </a:r>
            <a:r>
              <a:rPr sz="1400" spc="114" dirty="0">
                <a:cs typeface="Arial"/>
              </a:rPr>
              <a:t> </a:t>
            </a:r>
            <a:r>
              <a:rPr sz="1400" spc="45" dirty="0">
                <a:cs typeface="Arial"/>
              </a:rPr>
              <a:t>farkındalık</a:t>
            </a:r>
            <a:r>
              <a:rPr sz="1400" spc="114" dirty="0">
                <a:cs typeface="Arial"/>
              </a:rPr>
              <a:t> </a:t>
            </a:r>
            <a:r>
              <a:rPr sz="1400" spc="45" dirty="0">
                <a:cs typeface="Arial"/>
              </a:rPr>
              <a:t>yaratacak </a:t>
            </a:r>
            <a:r>
              <a:rPr sz="1400" spc="50" dirty="0">
                <a:cs typeface="Arial"/>
              </a:rPr>
              <a:t> </a:t>
            </a:r>
            <a:r>
              <a:rPr sz="1400" spc="40" dirty="0">
                <a:cs typeface="Arial"/>
              </a:rPr>
              <a:t>koçluk</a:t>
            </a:r>
            <a:r>
              <a:rPr sz="1400" spc="110" dirty="0">
                <a:cs typeface="Arial"/>
              </a:rPr>
              <a:t> </a:t>
            </a:r>
            <a:r>
              <a:rPr sz="1400" spc="45" dirty="0">
                <a:cs typeface="Arial"/>
              </a:rPr>
              <a:t>yetkinliklerini</a:t>
            </a:r>
            <a:r>
              <a:rPr sz="1400" spc="114" dirty="0">
                <a:cs typeface="Arial"/>
              </a:rPr>
              <a:t> </a:t>
            </a:r>
            <a:r>
              <a:rPr sz="1400" spc="45" dirty="0">
                <a:cs typeface="Arial"/>
              </a:rPr>
              <a:t>müşteriye</a:t>
            </a:r>
            <a:r>
              <a:rPr sz="1400" spc="110" dirty="0">
                <a:cs typeface="Arial"/>
              </a:rPr>
              <a:t> </a:t>
            </a:r>
            <a:r>
              <a:rPr sz="1400" spc="40" dirty="0">
                <a:cs typeface="Arial"/>
              </a:rPr>
              <a:t>sunmak</a:t>
            </a:r>
            <a:r>
              <a:rPr sz="1400" spc="114" dirty="0">
                <a:cs typeface="Arial"/>
              </a:rPr>
              <a:t> </a:t>
            </a:r>
            <a:r>
              <a:rPr sz="1400" spc="45" dirty="0">
                <a:cs typeface="Arial"/>
              </a:rPr>
              <a:t>noktalarında</a:t>
            </a:r>
            <a:r>
              <a:rPr sz="1400" spc="110" dirty="0">
                <a:cs typeface="Arial"/>
              </a:rPr>
              <a:t> </a:t>
            </a:r>
            <a:r>
              <a:rPr sz="1400" spc="40" dirty="0">
                <a:cs typeface="Arial"/>
              </a:rPr>
              <a:t>devreye</a:t>
            </a:r>
            <a:r>
              <a:rPr sz="1400" spc="114" dirty="0">
                <a:cs typeface="Arial"/>
              </a:rPr>
              <a:t> </a:t>
            </a:r>
            <a:r>
              <a:rPr sz="1400" spc="40" dirty="0">
                <a:cs typeface="Arial"/>
              </a:rPr>
              <a:t>girer.</a:t>
            </a:r>
            <a:endParaRPr sz="1400" dirty="0">
              <a:cs typeface="Arial"/>
            </a:endParaRPr>
          </a:p>
          <a:p>
            <a:pPr marL="12700" marR="21590">
              <a:lnSpc>
                <a:spcPct val="146900"/>
              </a:lnSpc>
            </a:pPr>
            <a:endParaRPr lang="tr-TR" sz="900" dirty="0">
              <a:cs typeface="Arial"/>
            </a:endParaRPr>
          </a:p>
          <a:p>
            <a:pPr marL="12700" marR="21590">
              <a:lnSpc>
                <a:spcPct val="146900"/>
              </a:lnSpc>
            </a:pPr>
            <a:r>
              <a:rPr sz="1400" spc="40" dirty="0" err="1">
                <a:cs typeface="Arial"/>
              </a:rPr>
              <a:t>Kişinin</a:t>
            </a:r>
            <a:r>
              <a:rPr sz="1400" spc="114" dirty="0">
                <a:cs typeface="Arial"/>
              </a:rPr>
              <a:t> </a:t>
            </a:r>
            <a:r>
              <a:rPr sz="1400" spc="45" dirty="0">
                <a:cs typeface="Arial"/>
              </a:rPr>
              <a:t>hayatında</a:t>
            </a:r>
            <a:r>
              <a:rPr sz="1400" spc="114" dirty="0">
                <a:cs typeface="Arial"/>
              </a:rPr>
              <a:t> </a:t>
            </a:r>
            <a:r>
              <a:rPr sz="1400" spc="40" dirty="0">
                <a:cs typeface="Arial"/>
              </a:rPr>
              <a:t>anlam</a:t>
            </a:r>
            <a:r>
              <a:rPr sz="1400" spc="114" dirty="0">
                <a:cs typeface="Arial"/>
              </a:rPr>
              <a:t> </a:t>
            </a:r>
            <a:r>
              <a:rPr sz="1400" spc="45" dirty="0">
                <a:cs typeface="Arial"/>
              </a:rPr>
              <a:t>yaratacak,</a:t>
            </a:r>
            <a:r>
              <a:rPr sz="1400" spc="114" dirty="0">
                <a:cs typeface="Arial"/>
              </a:rPr>
              <a:t> </a:t>
            </a:r>
            <a:r>
              <a:rPr sz="1400" spc="40" dirty="0">
                <a:cs typeface="Arial"/>
              </a:rPr>
              <a:t>temel</a:t>
            </a:r>
            <a:r>
              <a:rPr sz="1400" spc="114" dirty="0">
                <a:cs typeface="Arial"/>
              </a:rPr>
              <a:t> </a:t>
            </a:r>
            <a:r>
              <a:rPr sz="1400" spc="40" dirty="0">
                <a:cs typeface="Arial"/>
              </a:rPr>
              <a:t>beceri</a:t>
            </a:r>
            <a:r>
              <a:rPr sz="1400" spc="114" dirty="0">
                <a:cs typeface="Arial"/>
              </a:rPr>
              <a:t> </a:t>
            </a:r>
            <a:r>
              <a:rPr sz="1400" spc="45" dirty="0">
                <a:cs typeface="Arial"/>
              </a:rPr>
              <a:t>gelişimlerini</a:t>
            </a:r>
            <a:r>
              <a:rPr sz="1400" spc="110" dirty="0">
                <a:cs typeface="Arial"/>
              </a:rPr>
              <a:t> </a:t>
            </a:r>
            <a:r>
              <a:rPr sz="1400" spc="45" dirty="0">
                <a:cs typeface="Arial"/>
              </a:rPr>
              <a:t>desteklemek </a:t>
            </a:r>
            <a:r>
              <a:rPr sz="1400" spc="50" dirty="0">
                <a:cs typeface="Arial"/>
              </a:rPr>
              <a:t> </a:t>
            </a:r>
            <a:r>
              <a:rPr sz="1400" spc="40" dirty="0">
                <a:cs typeface="Arial"/>
              </a:rPr>
              <a:t>adına</a:t>
            </a:r>
            <a:r>
              <a:rPr sz="1400" spc="114" dirty="0">
                <a:cs typeface="Arial"/>
              </a:rPr>
              <a:t> </a:t>
            </a:r>
            <a:r>
              <a:rPr sz="1400" spc="40" dirty="0">
                <a:cs typeface="Arial"/>
              </a:rPr>
              <a:t>koçun</a:t>
            </a:r>
            <a:r>
              <a:rPr sz="1400" spc="120" dirty="0">
                <a:cs typeface="Arial"/>
              </a:rPr>
              <a:t> </a:t>
            </a:r>
            <a:r>
              <a:rPr sz="1400" spc="20" dirty="0">
                <a:cs typeface="Arial"/>
              </a:rPr>
              <a:t>ve</a:t>
            </a:r>
            <a:r>
              <a:rPr sz="1400" spc="114" dirty="0">
                <a:cs typeface="Arial"/>
              </a:rPr>
              <a:t> </a:t>
            </a:r>
            <a:r>
              <a:rPr sz="1400" spc="45" dirty="0">
                <a:cs typeface="Arial"/>
              </a:rPr>
              <a:t>müşterinin</a:t>
            </a:r>
            <a:r>
              <a:rPr sz="1400" spc="120" dirty="0">
                <a:cs typeface="Arial"/>
              </a:rPr>
              <a:t> </a:t>
            </a:r>
            <a:r>
              <a:rPr sz="1400" spc="30" dirty="0">
                <a:cs typeface="Arial"/>
              </a:rPr>
              <a:t>bir</a:t>
            </a:r>
            <a:r>
              <a:rPr sz="1400" spc="120" dirty="0">
                <a:cs typeface="Arial"/>
              </a:rPr>
              <a:t> </a:t>
            </a:r>
            <a:r>
              <a:rPr sz="1400" spc="40" dirty="0">
                <a:cs typeface="Arial"/>
              </a:rPr>
              <a:t>araya</a:t>
            </a:r>
            <a:r>
              <a:rPr sz="1400" spc="114" dirty="0">
                <a:cs typeface="Arial"/>
              </a:rPr>
              <a:t> </a:t>
            </a:r>
            <a:r>
              <a:rPr sz="1400" spc="40" dirty="0">
                <a:cs typeface="Arial"/>
              </a:rPr>
              <a:t>geldiği</a:t>
            </a:r>
            <a:r>
              <a:rPr sz="1400" spc="120" dirty="0">
                <a:cs typeface="Arial"/>
              </a:rPr>
              <a:t> </a:t>
            </a:r>
            <a:r>
              <a:rPr sz="1400" spc="45" dirty="0">
                <a:cs typeface="Arial"/>
              </a:rPr>
              <a:t>Bireysel</a:t>
            </a:r>
            <a:r>
              <a:rPr sz="1400" spc="114" dirty="0">
                <a:cs typeface="Arial"/>
              </a:rPr>
              <a:t> </a:t>
            </a:r>
            <a:r>
              <a:rPr sz="1400" spc="40" dirty="0">
                <a:cs typeface="Arial"/>
              </a:rPr>
              <a:t>Koçluk</a:t>
            </a:r>
            <a:r>
              <a:rPr sz="1400" spc="120" dirty="0">
                <a:cs typeface="Arial"/>
              </a:rPr>
              <a:t> </a:t>
            </a:r>
            <a:r>
              <a:rPr sz="1400" spc="45" dirty="0">
                <a:cs typeface="Arial"/>
              </a:rPr>
              <a:t>görüşmelerindeki</a:t>
            </a:r>
            <a:r>
              <a:rPr sz="1400" spc="114" dirty="0">
                <a:cs typeface="Arial"/>
              </a:rPr>
              <a:t> </a:t>
            </a:r>
            <a:r>
              <a:rPr sz="1400" spc="40" dirty="0">
                <a:cs typeface="Arial"/>
              </a:rPr>
              <a:t>hedef; </a:t>
            </a:r>
            <a:r>
              <a:rPr sz="1400" spc="-300" dirty="0">
                <a:cs typeface="Arial"/>
              </a:rPr>
              <a:t> </a:t>
            </a:r>
            <a:r>
              <a:rPr sz="1400" spc="45" dirty="0">
                <a:cs typeface="Arial"/>
              </a:rPr>
              <a:t>müşterinin</a:t>
            </a:r>
            <a:r>
              <a:rPr sz="1400" spc="120" dirty="0">
                <a:cs typeface="Arial"/>
              </a:rPr>
              <a:t> </a:t>
            </a:r>
            <a:r>
              <a:rPr sz="1400" spc="45" dirty="0">
                <a:cs typeface="Arial"/>
              </a:rPr>
              <a:t>performansını,</a:t>
            </a:r>
            <a:r>
              <a:rPr sz="1400" spc="120" dirty="0">
                <a:cs typeface="Arial"/>
              </a:rPr>
              <a:t> </a:t>
            </a:r>
            <a:r>
              <a:rPr sz="1400" spc="45" dirty="0">
                <a:cs typeface="Arial"/>
              </a:rPr>
              <a:t>farkındalığını</a:t>
            </a:r>
            <a:r>
              <a:rPr sz="1400" spc="125" dirty="0">
                <a:cs typeface="Arial"/>
              </a:rPr>
              <a:t> </a:t>
            </a:r>
            <a:r>
              <a:rPr sz="1400" spc="20" dirty="0">
                <a:cs typeface="Arial"/>
              </a:rPr>
              <a:t>ve</a:t>
            </a:r>
            <a:r>
              <a:rPr sz="1400" spc="120" dirty="0">
                <a:cs typeface="Arial"/>
              </a:rPr>
              <a:t> </a:t>
            </a:r>
            <a:r>
              <a:rPr sz="1400" spc="45" dirty="0">
                <a:cs typeface="Arial"/>
              </a:rPr>
              <a:t>hedeflerine</a:t>
            </a:r>
            <a:r>
              <a:rPr sz="1400" spc="125" dirty="0">
                <a:cs typeface="Arial"/>
              </a:rPr>
              <a:t> </a:t>
            </a:r>
            <a:r>
              <a:rPr sz="1400" spc="40" dirty="0">
                <a:cs typeface="Arial"/>
              </a:rPr>
              <a:t>giden</a:t>
            </a:r>
            <a:r>
              <a:rPr sz="1400" spc="120" dirty="0">
                <a:cs typeface="Arial"/>
              </a:rPr>
              <a:t> </a:t>
            </a:r>
            <a:r>
              <a:rPr sz="1400" spc="40" dirty="0">
                <a:cs typeface="Arial"/>
              </a:rPr>
              <a:t>yolda</a:t>
            </a:r>
            <a:r>
              <a:rPr sz="1400" spc="125" dirty="0">
                <a:cs typeface="Arial"/>
              </a:rPr>
              <a:t> </a:t>
            </a:r>
            <a:r>
              <a:rPr sz="1400" spc="45" dirty="0">
                <a:cs typeface="Arial"/>
              </a:rPr>
              <a:t>alışkanlıklarını </a:t>
            </a:r>
            <a:r>
              <a:rPr sz="1400" spc="50" dirty="0">
                <a:cs typeface="Arial"/>
              </a:rPr>
              <a:t> </a:t>
            </a:r>
            <a:r>
              <a:rPr sz="1400" spc="40" dirty="0">
                <a:cs typeface="Arial"/>
              </a:rPr>
              <a:t>gözden</a:t>
            </a:r>
            <a:r>
              <a:rPr sz="1400" spc="114" dirty="0">
                <a:cs typeface="Arial"/>
              </a:rPr>
              <a:t> </a:t>
            </a:r>
            <a:r>
              <a:rPr sz="1400" spc="45" dirty="0">
                <a:cs typeface="Arial"/>
              </a:rPr>
              <a:t>geçirmesi,</a:t>
            </a:r>
            <a:r>
              <a:rPr sz="1400" spc="114" dirty="0">
                <a:cs typeface="Arial"/>
              </a:rPr>
              <a:t> </a:t>
            </a:r>
            <a:r>
              <a:rPr sz="1400" spc="40" dirty="0">
                <a:cs typeface="Arial"/>
              </a:rPr>
              <a:t>hizmet</a:t>
            </a:r>
            <a:r>
              <a:rPr sz="1400" spc="120" dirty="0">
                <a:cs typeface="Arial"/>
              </a:rPr>
              <a:t> </a:t>
            </a:r>
            <a:r>
              <a:rPr sz="1400" spc="40" dirty="0">
                <a:cs typeface="Arial"/>
              </a:rPr>
              <a:t>etmeyen</a:t>
            </a:r>
            <a:r>
              <a:rPr sz="1400" spc="114" dirty="0">
                <a:cs typeface="Arial"/>
              </a:rPr>
              <a:t> </a:t>
            </a:r>
            <a:r>
              <a:rPr sz="1400" spc="45" dirty="0">
                <a:cs typeface="Arial"/>
              </a:rPr>
              <a:t>alışkanlıklar</a:t>
            </a:r>
            <a:r>
              <a:rPr sz="1400" spc="114" dirty="0">
                <a:cs typeface="Arial"/>
              </a:rPr>
              <a:t> </a:t>
            </a:r>
            <a:r>
              <a:rPr sz="1400" spc="40" dirty="0">
                <a:cs typeface="Arial"/>
              </a:rPr>
              <a:t>yerine,</a:t>
            </a:r>
            <a:r>
              <a:rPr sz="1400" spc="120" dirty="0">
                <a:cs typeface="Arial"/>
              </a:rPr>
              <a:t> </a:t>
            </a:r>
            <a:r>
              <a:rPr sz="1400" spc="35" dirty="0">
                <a:cs typeface="Arial"/>
              </a:rPr>
              <a:t>yeni</a:t>
            </a:r>
            <a:r>
              <a:rPr sz="1400" spc="114" dirty="0">
                <a:cs typeface="Arial"/>
              </a:rPr>
              <a:t> </a:t>
            </a:r>
            <a:r>
              <a:rPr sz="1400" spc="45" dirty="0">
                <a:cs typeface="Arial"/>
              </a:rPr>
              <a:t>alışkanlıkları</a:t>
            </a:r>
            <a:r>
              <a:rPr sz="1400" spc="114" dirty="0">
                <a:cs typeface="Arial"/>
              </a:rPr>
              <a:t> </a:t>
            </a:r>
            <a:r>
              <a:rPr sz="1400" spc="20" dirty="0">
                <a:cs typeface="Arial"/>
              </a:rPr>
              <a:t>ve </a:t>
            </a:r>
            <a:r>
              <a:rPr sz="1400" spc="25" dirty="0">
                <a:cs typeface="Arial"/>
              </a:rPr>
              <a:t> </a:t>
            </a:r>
            <a:r>
              <a:rPr sz="1400" spc="45" dirty="0">
                <a:cs typeface="Arial"/>
              </a:rPr>
              <a:t>davranışları</a:t>
            </a:r>
            <a:r>
              <a:rPr sz="1400" spc="105" dirty="0">
                <a:cs typeface="Arial"/>
              </a:rPr>
              <a:t> </a:t>
            </a:r>
            <a:r>
              <a:rPr sz="1400" spc="45" dirty="0">
                <a:cs typeface="Arial"/>
              </a:rPr>
              <a:t>hayatına</a:t>
            </a:r>
            <a:r>
              <a:rPr sz="1400" spc="110" dirty="0">
                <a:cs typeface="Arial"/>
              </a:rPr>
              <a:t> </a:t>
            </a:r>
            <a:r>
              <a:rPr sz="1400" spc="45" dirty="0">
                <a:cs typeface="Arial"/>
              </a:rPr>
              <a:t>uyarlamasıdır.</a:t>
            </a:r>
            <a:endParaRPr sz="1400" dirty="0">
              <a:cs typeface="Arial"/>
            </a:endParaRPr>
          </a:p>
          <a:p>
            <a:pPr>
              <a:lnSpc>
                <a:spcPct val="100000"/>
              </a:lnSpc>
              <a:spcBef>
                <a:spcPts val="25"/>
              </a:spcBef>
            </a:pPr>
            <a:endParaRPr sz="900" dirty="0">
              <a:cs typeface="Arial"/>
            </a:endParaRPr>
          </a:p>
          <a:p>
            <a:pPr marL="12064" marR="254000">
              <a:lnSpc>
                <a:spcPct val="146900"/>
              </a:lnSpc>
            </a:pPr>
            <a:r>
              <a:rPr sz="1400" spc="45" dirty="0" err="1">
                <a:cs typeface="Arial"/>
              </a:rPr>
              <a:t>Kişiye</a:t>
            </a:r>
            <a:r>
              <a:rPr sz="1400" spc="120" dirty="0">
                <a:cs typeface="Arial"/>
              </a:rPr>
              <a:t> </a:t>
            </a:r>
            <a:r>
              <a:rPr sz="1400" spc="35" dirty="0" err="1">
                <a:cs typeface="Arial"/>
              </a:rPr>
              <a:t>özel</a:t>
            </a:r>
            <a:r>
              <a:rPr sz="1400" spc="120" dirty="0">
                <a:cs typeface="Arial"/>
              </a:rPr>
              <a:t> </a:t>
            </a:r>
            <a:r>
              <a:rPr lang="tr-TR" sz="1400" spc="120" dirty="0">
                <a:cs typeface="Arial"/>
              </a:rPr>
              <a:t>hedefler </a:t>
            </a:r>
            <a:r>
              <a:rPr sz="1400" spc="45" dirty="0" err="1">
                <a:cs typeface="Arial"/>
              </a:rPr>
              <a:t>değişiklik</a:t>
            </a:r>
            <a:r>
              <a:rPr sz="1400" spc="120" dirty="0">
                <a:cs typeface="Arial"/>
              </a:rPr>
              <a:t> </a:t>
            </a:r>
            <a:r>
              <a:rPr sz="1400" spc="45" dirty="0">
                <a:cs typeface="Arial"/>
              </a:rPr>
              <a:t>gösterebilmekte</a:t>
            </a:r>
            <a:r>
              <a:rPr sz="1400" spc="120" dirty="0">
                <a:cs typeface="Arial"/>
              </a:rPr>
              <a:t> </a:t>
            </a:r>
            <a:r>
              <a:rPr sz="1400" spc="35" dirty="0">
                <a:cs typeface="Arial"/>
              </a:rPr>
              <a:t>olup</a:t>
            </a:r>
            <a:r>
              <a:rPr sz="1400" spc="120" dirty="0">
                <a:cs typeface="Arial"/>
              </a:rPr>
              <a:t> </a:t>
            </a:r>
            <a:r>
              <a:rPr sz="1400" spc="35" dirty="0">
                <a:cs typeface="Arial"/>
              </a:rPr>
              <a:t>bazı</a:t>
            </a:r>
            <a:r>
              <a:rPr sz="1400" spc="120" dirty="0">
                <a:cs typeface="Arial"/>
              </a:rPr>
              <a:t> </a:t>
            </a:r>
            <a:r>
              <a:rPr sz="1400" spc="45" dirty="0">
                <a:cs typeface="Arial"/>
              </a:rPr>
              <a:t>örnekler</a:t>
            </a:r>
            <a:r>
              <a:rPr sz="1400" spc="120" dirty="0">
                <a:cs typeface="Arial"/>
              </a:rPr>
              <a:t> </a:t>
            </a:r>
            <a:r>
              <a:rPr sz="1400" spc="40" dirty="0">
                <a:cs typeface="Arial"/>
              </a:rPr>
              <a:t>aşağıda</a:t>
            </a:r>
            <a:r>
              <a:rPr sz="1400" spc="120" dirty="0">
                <a:cs typeface="Arial"/>
              </a:rPr>
              <a:t> </a:t>
            </a:r>
            <a:r>
              <a:rPr sz="1400" spc="45" dirty="0" err="1">
                <a:cs typeface="Arial"/>
              </a:rPr>
              <a:t>sunulmuştur</a:t>
            </a:r>
            <a:r>
              <a:rPr sz="1400" spc="45" dirty="0">
                <a:cs typeface="Arial"/>
              </a:rPr>
              <a:t>.</a:t>
            </a:r>
            <a:endParaRPr lang="tr-TR" sz="1400" spc="45" dirty="0">
              <a:cs typeface="Arial"/>
            </a:endParaRPr>
          </a:p>
          <a:p>
            <a:pPr marL="12064" marR="254000">
              <a:lnSpc>
                <a:spcPct val="146900"/>
              </a:lnSpc>
            </a:pPr>
            <a:endParaRPr lang="tr-TR" sz="800" spc="-300" dirty="0">
              <a:cs typeface="Arial"/>
            </a:endParaRPr>
          </a:p>
          <a:p>
            <a:pPr marL="183514" marR="254000" indent="-171450">
              <a:lnSpc>
                <a:spcPct val="146900"/>
              </a:lnSpc>
              <a:buFont typeface="Arial" panose="020B0502040204020203" pitchFamily="34" charset="0"/>
              <a:buChar char="•"/>
            </a:pPr>
            <a:r>
              <a:rPr sz="1400" spc="40" dirty="0" err="1">
                <a:cs typeface="Arial"/>
              </a:rPr>
              <a:t>Kişinin</a:t>
            </a:r>
            <a:r>
              <a:rPr sz="1400" spc="114" dirty="0">
                <a:cs typeface="Arial"/>
              </a:rPr>
              <a:t> </a:t>
            </a:r>
            <a:r>
              <a:rPr sz="1400" spc="45" dirty="0">
                <a:cs typeface="Arial"/>
              </a:rPr>
              <a:t>alışkanlıkları,</a:t>
            </a:r>
            <a:r>
              <a:rPr sz="1400" spc="114" dirty="0">
                <a:cs typeface="Arial"/>
              </a:rPr>
              <a:t> </a:t>
            </a:r>
            <a:r>
              <a:rPr sz="1400" spc="40" dirty="0">
                <a:cs typeface="Arial"/>
              </a:rPr>
              <a:t>düşünce</a:t>
            </a:r>
            <a:r>
              <a:rPr sz="1400" spc="120" dirty="0">
                <a:cs typeface="Arial"/>
              </a:rPr>
              <a:t> </a:t>
            </a:r>
            <a:r>
              <a:rPr sz="1400" spc="-5" dirty="0">
                <a:cs typeface="Arial"/>
              </a:rPr>
              <a:t>–</a:t>
            </a:r>
            <a:r>
              <a:rPr sz="1400" spc="114" dirty="0">
                <a:cs typeface="Arial"/>
              </a:rPr>
              <a:t> </a:t>
            </a:r>
            <a:r>
              <a:rPr sz="1400" spc="45" dirty="0">
                <a:cs typeface="Arial"/>
              </a:rPr>
              <a:t>davranış-</a:t>
            </a:r>
            <a:r>
              <a:rPr sz="1400" spc="120" dirty="0">
                <a:cs typeface="Arial"/>
              </a:rPr>
              <a:t> </a:t>
            </a:r>
            <a:r>
              <a:rPr sz="1400" spc="40" dirty="0">
                <a:cs typeface="Arial"/>
              </a:rPr>
              <a:t>duygu</a:t>
            </a:r>
            <a:r>
              <a:rPr sz="1400" spc="114" dirty="0">
                <a:cs typeface="Arial"/>
              </a:rPr>
              <a:t> </a:t>
            </a:r>
            <a:r>
              <a:rPr sz="1400" spc="40" dirty="0">
                <a:cs typeface="Arial"/>
              </a:rPr>
              <a:t>döngüsü</a:t>
            </a:r>
            <a:r>
              <a:rPr sz="1400" spc="114" dirty="0">
                <a:cs typeface="Arial"/>
              </a:rPr>
              <a:t> </a:t>
            </a:r>
            <a:r>
              <a:rPr sz="1400" spc="45" dirty="0">
                <a:cs typeface="Arial"/>
              </a:rPr>
              <a:t>hakkında</a:t>
            </a:r>
            <a:r>
              <a:rPr sz="1400" spc="120" dirty="0">
                <a:cs typeface="Arial"/>
              </a:rPr>
              <a:t> </a:t>
            </a:r>
            <a:r>
              <a:rPr sz="1400" spc="40" dirty="0">
                <a:cs typeface="Arial"/>
              </a:rPr>
              <a:t>mevcut </a:t>
            </a:r>
            <a:r>
              <a:rPr sz="1400" spc="45" dirty="0">
                <a:cs typeface="Arial"/>
              </a:rPr>
              <a:t> </a:t>
            </a:r>
            <a:r>
              <a:rPr sz="1400" spc="40" dirty="0">
                <a:cs typeface="Arial"/>
              </a:rPr>
              <a:t>durum</a:t>
            </a:r>
            <a:r>
              <a:rPr sz="1400" spc="105" dirty="0">
                <a:cs typeface="Arial"/>
              </a:rPr>
              <a:t> </a:t>
            </a:r>
            <a:r>
              <a:rPr sz="1400" spc="45" dirty="0" err="1">
                <a:cs typeface="Arial"/>
              </a:rPr>
              <a:t>farkındalığı</a:t>
            </a:r>
            <a:r>
              <a:rPr sz="1400" spc="110" dirty="0">
                <a:cs typeface="Arial"/>
              </a:rPr>
              <a:t> </a:t>
            </a:r>
            <a:r>
              <a:rPr sz="1400" spc="45" dirty="0" err="1">
                <a:cs typeface="Arial"/>
              </a:rPr>
              <a:t>kazanması</a:t>
            </a:r>
            <a:endParaRPr lang="tr-TR" sz="1400" dirty="0">
              <a:cs typeface="Arial"/>
            </a:endParaRPr>
          </a:p>
          <a:p>
            <a:pPr marL="183514" marR="254000" indent="-171450">
              <a:lnSpc>
                <a:spcPct val="146900"/>
              </a:lnSpc>
              <a:buFont typeface="Arial" panose="020B0502040204020203" pitchFamily="34" charset="0"/>
              <a:buChar char="•"/>
            </a:pPr>
            <a:r>
              <a:rPr sz="1400" spc="40" dirty="0" err="1">
                <a:cs typeface="Arial"/>
              </a:rPr>
              <a:t>Kişinin</a:t>
            </a:r>
            <a:r>
              <a:rPr sz="1400" spc="120" dirty="0">
                <a:cs typeface="Arial"/>
              </a:rPr>
              <a:t> </a:t>
            </a:r>
            <a:r>
              <a:rPr sz="1400" spc="45" dirty="0">
                <a:cs typeface="Arial"/>
              </a:rPr>
              <a:t>değerleri,</a:t>
            </a:r>
            <a:r>
              <a:rPr sz="1400" spc="125" dirty="0">
                <a:cs typeface="Arial"/>
              </a:rPr>
              <a:t> </a:t>
            </a:r>
            <a:r>
              <a:rPr sz="1400" spc="40" dirty="0">
                <a:cs typeface="Arial"/>
              </a:rPr>
              <a:t>güçlü</a:t>
            </a:r>
            <a:r>
              <a:rPr sz="1400" spc="125" dirty="0">
                <a:cs typeface="Arial"/>
              </a:rPr>
              <a:t> </a:t>
            </a:r>
            <a:r>
              <a:rPr sz="1400" spc="40" dirty="0">
                <a:cs typeface="Arial"/>
              </a:rPr>
              <a:t>yanları</a:t>
            </a:r>
            <a:r>
              <a:rPr sz="1400" spc="120" dirty="0">
                <a:cs typeface="Arial"/>
              </a:rPr>
              <a:t> </a:t>
            </a:r>
            <a:r>
              <a:rPr sz="1400" spc="20" dirty="0">
                <a:cs typeface="Arial"/>
              </a:rPr>
              <a:t>ve</a:t>
            </a:r>
            <a:r>
              <a:rPr sz="1400" spc="125" dirty="0">
                <a:cs typeface="Arial"/>
              </a:rPr>
              <a:t> </a:t>
            </a:r>
            <a:r>
              <a:rPr sz="1400" spc="40" dirty="0">
                <a:cs typeface="Arial"/>
              </a:rPr>
              <a:t>gelişim</a:t>
            </a:r>
            <a:r>
              <a:rPr sz="1400" spc="125" dirty="0">
                <a:cs typeface="Arial"/>
              </a:rPr>
              <a:t> </a:t>
            </a:r>
            <a:r>
              <a:rPr sz="1400" spc="45" dirty="0">
                <a:cs typeface="Arial"/>
              </a:rPr>
              <a:t>alanları</a:t>
            </a:r>
            <a:r>
              <a:rPr sz="1400" spc="125" dirty="0">
                <a:cs typeface="Arial"/>
              </a:rPr>
              <a:t> </a:t>
            </a:r>
            <a:r>
              <a:rPr sz="1400" spc="40" dirty="0">
                <a:cs typeface="Arial"/>
              </a:rPr>
              <a:t>yanında</a:t>
            </a:r>
            <a:r>
              <a:rPr sz="1400" spc="120" dirty="0">
                <a:cs typeface="Arial"/>
              </a:rPr>
              <a:t> </a:t>
            </a:r>
            <a:r>
              <a:rPr sz="1400" spc="45" dirty="0">
                <a:cs typeface="Arial"/>
              </a:rPr>
              <a:t>yetkinlikleri</a:t>
            </a:r>
            <a:r>
              <a:rPr sz="1400" spc="125" dirty="0">
                <a:cs typeface="Arial"/>
              </a:rPr>
              <a:t> </a:t>
            </a:r>
            <a:r>
              <a:rPr sz="1400" spc="30" dirty="0">
                <a:cs typeface="Arial"/>
              </a:rPr>
              <a:t>ile</a:t>
            </a:r>
            <a:r>
              <a:rPr sz="1400" spc="125" dirty="0">
                <a:cs typeface="Arial"/>
              </a:rPr>
              <a:t> </a:t>
            </a:r>
            <a:r>
              <a:rPr sz="1400" spc="40" dirty="0">
                <a:cs typeface="Arial"/>
              </a:rPr>
              <a:t>ilgili</a:t>
            </a:r>
            <a:r>
              <a:rPr sz="1400" spc="125" dirty="0">
                <a:cs typeface="Arial"/>
              </a:rPr>
              <a:t> </a:t>
            </a:r>
            <a:r>
              <a:rPr sz="1400" spc="20" dirty="0">
                <a:cs typeface="Arial"/>
              </a:rPr>
              <a:t>de </a:t>
            </a:r>
            <a:r>
              <a:rPr sz="1400" spc="-305" dirty="0">
                <a:cs typeface="Arial"/>
              </a:rPr>
              <a:t> </a:t>
            </a:r>
            <a:r>
              <a:rPr sz="1400" spc="45" dirty="0" err="1">
                <a:cs typeface="Arial"/>
              </a:rPr>
              <a:t>farkındalık</a:t>
            </a:r>
            <a:r>
              <a:rPr sz="1400" spc="105" dirty="0">
                <a:cs typeface="Arial"/>
              </a:rPr>
              <a:t> </a:t>
            </a:r>
            <a:r>
              <a:rPr sz="1400" spc="45" dirty="0" err="1">
                <a:cs typeface="Arial"/>
              </a:rPr>
              <a:t>edinmesi</a:t>
            </a:r>
            <a:endParaRPr lang="tr-TR" sz="1400" dirty="0">
              <a:cs typeface="Arial"/>
            </a:endParaRPr>
          </a:p>
          <a:p>
            <a:pPr marL="183514" marR="254000" indent="-171450">
              <a:lnSpc>
                <a:spcPct val="146900"/>
              </a:lnSpc>
              <a:buFont typeface="Arial" panose="020B0502040204020203" pitchFamily="34" charset="0"/>
              <a:buChar char="•"/>
            </a:pPr>
            <a:r>
              <a:rPr sz="1400" spc="40" dirty="0" err="1">
                <a:cs typeface="Arial"/>
              </a:rPr>
              <a:t>Kişinin</a:t>
            </a:r>
            <a:r>
              <a:rPr sz="1400" spc="114" dirty="0">
                <a:cs typeface="Arial"/>
              </a:rPr>
              <a:t> </a:t>
            </a:r>
            <a:r>
              <a:rPr sz="1400" spc="45" dirty="0">
                <a:cs typeface="Arial"/>
              </a:rPr>
              <a:t>potansiyelini</a:t>
            </a:r>
            <a:r>
              <a:rPr sz="1400" spc="114" dirty="0">
                <a:cs typeface="Arial"/>
              </a:rPr>
              <a:t> </a:t>
            </a:r>
            <a:r>
              <a:rPr sz="1400" spc="40" dirty="0">
                <a:cs typeface="Arial"/>
              </a:rPr>
              <a:t>hayata</a:t>
            </a:r>
            <a:r>
              <a:rPr sz="1400" spc="114" dirty="0">
                <a:cs typeface="Arial"/>
              </a:rPr>
              <a:t> </a:t>
            </a:r>
            <a:r>
              <a:rPr sz="1400" spc="45" dirty="0">
                <a:cs typeface="Arial"/>
              </a:rPr>
              <a:t>geçirmesi</a:t>
            </a:r>
            <a:r>
              <a:rPr sz="1400" spc="120" dirty="0">
                <a:cs typeface="Arial"/>
              </a:rPr>
              <a:t> </a:t>
            </a:r>
            <a:r>
              <a:rPr sz="1400" spc="40" dirty="0">
                <a:cs typeface="Arial"/>
              </a:rPr>
              <a:t>adına</a:t>
            </a:r>
            <a:r>
              <a:rPr sz="1400" spc="114" dirty="0">
                <a:cs typeface="Arial"/>
              </a:rPr>
              <a:t> </a:t>
            </a:r>
            <a:r>
              <a:rPr sz="1400" spc="40" dirty="0">
                <a:cs typeface="Arial"/>
              </a:rPr>
              <a:t>güçlü</a:t>
            </a:r>
            <a:r>
              <a:rPr sz="1400" spc="114" dirty="0">
                <a:cs typeface="Arial"/>
              </a:rPr>
              <a:t> </a:t>
            </a:r>
            <a:r>
              <a:rPr sz="1400" spc="45" dirty="0">
                <a:cs typeface="Arial"/>
              </a:rPr>
              <a:t>yanlarından</a:t>
            </a:r>
            <a:r>
              <a:rPr sz="1400" spc="114" dirty="0">
                <a:cs typeface="Arial"/>
              </a:rPr>
              <a:t> </a:t>
            </a:r>
            <a:r>
              <a:rPr sz="1400" spc="40" dirty="0">
                <a:cs typeface="Arial"/>
              </a:rPr>
              <a:t>destek</a:t>
            </a:r>
            <a:r>
              <a:rPr sz="1400" spc="120" dirty="0">
                <a:cs typeface="Arial"/>
              </a:rPr>
              <a:t> </a:t>
            </a:r>
            <a:r>
              <a:rPr sz="1400" spc="45" dirty="0" err="1">
                <a:cs typeface="Arial"/>
              </a:rPr>
              <a:t>almasını</a:t>
            </a:r>
            <a:r>
              <a:rPr sz="1400" spc="45" dirty="0">
                <a:cs typeface="Arial"/>
              </a:rPr>
              <a:t> </a:t>
            </a:r>
            <a:r>
              <a:rPr sz="1400" spc="-305" dirty="0">
                <a:cs typeface="Arial"/>
              </a:rPr>
              <a:t> </a:t>
            </a:r>
            <a:r>
              <a:rPr sz="1400" spc="40" dirty="0" err="1">
                <a:cs typeface="Arial"/>
              </a:rPr>
              <a:t>sağlamak</a:t>
            </a:r>
            <a:endParaRPr lang="tr-TR" sz="1400" dirty="0">
              <a:cs typeface="Arial"/>
            </a:endParaRPr>
          </a:p>
          <a:p>
            <a:pPr marL="183514" marR="254000" indent="-171450">
              <a:lnSpc>
                <a:spcPct val="146900"/>
              </a:lnSpc>
              <a:buFont typeface="Arial" panose="020B0502040204020203" pitchFamily="34" charset="0"/>
              <a:buChar char="•"/>
            </a:pPr>
            <a:r>
              <a:rPr sz="1400" spc="40" dirty="0" err="1">
                <a:cs typeface="Arial"/>
              </a:rPr>
              <a:t>Kişisel</a:t>
            </a:r>
            <a:r>
              <a:rPr sz="1400" spc="110" dirty="0">
                <a:cs typeface="Arial"/>
              </a:rPr>
              <a:t> </a:t>
            </a:r>
            <a:r>
              <a:rPr sz="1400" spc="40" dirty="0">
                <a:cs typeface="Arial"/>
              </a:rPr>
              <a:t>inancı</a:t>
            </a:r>
            <a:r>
              <a:rPr sz="1400" spc="110" dirty="0">
                <a:cs typeface="Arial"/>
              </a:rPr>
              <a:t> </a:t>
            </a:r>
            <a:r>
              <a:rPr sz="1400" spc="20" dirty="0">
                <a:cs typeface="Arial"/>
              </a:rPr>
              <a:t>ve</a:t>
            </a:r>
            <a:r>
              <a:rPr sz="1400" spc="110" dirty="0">
                <a:cs typeface="Arial"/>
              </a:rPr>
              <a:t> </a:t>
            </a:r>
            <a:r>
              <a:rPr sz="1400" spc="45" dirty="0">
                <a:cs typeface="Arial"/>
              </a:rPr>
              <a:t>değerleri</a:t>
            </a:r>
            <a:r>
              <a:rPr sz="1400" spc="110" dirty="0">
                <a:cs typeface="Arial"/>
              </a:rPr>
              <a:t> </a:t>
            </a:r>
            <a:r>
              <a:rPr sz="1400" spc="40" dirty="0">
                <a:cs typeface="Arial"/>
              </a:rPr>
              <a:t>gözden</a:t>
            </a:r>
            <a:r>
              <a:rPr sz="1400" spc="110" dirty="0">
                <a:cs typeface="Arial"/>
              </a:rPr>
              <a:t> </a:t>
            </a:r>
            <a:r>
              <a:rPr sz="1400" spc="45" dirty="0">
                <a:cs typeface="Arial"/>
              </a:rPr>
              <a:t>geçirmek</a:t>
            </a:r>
            <a:r>
              <a:rPr sz="1400" spc="114" dirty="0">
                <a:cs typeface="Arial"/>
              </a:rPr>
              <a:t> </a:t>
            </a:r>
            <a:r>
              <a:rPr sz="1400" spc="45" dirty="0">
                <a:cs typeface="Arial"/>
              </a:rPr>
              <a:t>suretiyle</a:t>
            </a:r>
            <a:r>
              <a:rPr sz="1400" spc="110" dirty="0">
                <a:cs typeface="Arial"/>
              </a:rPr>
              <a:t> </a:t>
            </a:r>
            <a:r>
              <a:rPr sz="1400" spc="45" dirty="0">
                <a:cs typeface="Arial"/>
              </a:rPr>
              <a:t>özdenetim</a:t>
            </a:r>
            <a:r>
              <a:rPr sz="1400" spc="110" dirty="0">
                <a:cs typeface="Arial"/>
              </a:rPr>
              <a:t> </a:t>
            </a:r>
            <a:r>
              <a:rPr sz="1400" spc="45" dirty="0">
                <a:cs typeface="Arial"/>
              </a:rPr>
              <a:t>yaratmak </a:t>
            </a:r>
            <a:r>
              <a:rPr sz="1400" spc="-305" dirty="0">
                <a:cs typeface="Arial"/>
              </a:rPr>
              <a:t> </a:t>
            </a:r>
            <a:r>
              <a:rPr sz="1400" spc="40" dirty="0">
                <a:cs typeface="Arial"/>
              </a:rPr>
              <a:t>Kişisel </a:t>
            </a:r>
            <a:r>
              <a:rPr sz="1400" spc="20" dirty="0">
                <a:cs typeface="Arial"/>
              </a:rPr>
              <a:t>öz</a:t>
            </a:r>
            <a:r>
              <a:rPr sz="1400" spc="25" dirty="0">
                <a:cs typeface="Arial"/>
              </a:rPr>
              <a:t> </a:t>
            </a:r>
            <a:r>
              <a:rPr sz="1400" spc="40" dirty="0">
                <a:cs typeface="Arial"/>
              </a:rPr>
              <a:t>imajın </a:t>
            </a:r>
            <a:r>
              <a:rPr sz="1400" spc="45" dirty="0">
                <a:cs typeface="Arial"/>
              </a:rPr>
              <a:t>geliştirilmesi </a:t>
            </a:r>
            <a:r>
              <a:rPr sz="1400" spc="20" dirty="0">
                <a:cs typeface="Arial"/>
              </a:rPr>
              <a:t>ve</a:t>
            </a:r>
            <a:r>
              <a:rPr sz="1400" spc="25" dirty="0">
                <a:cs typeface="Arial"/>
              </a:rPr>
              <a:t> </a:t>
            </a:r>
            <a:r>
              <a:rPr sz="1400" spc="20" dirty="0">
                <a:cs typeface="Arial"/>
              </a:rPr>
              <a:t>öz</a:t>
            </a:r>
            <a:r>
              <a:rPr sz="1400" spc="25" dirty="0">
                <a:cs typeface="Arial"/>
              </a:rPr>
              <a:t> </a:t>
            </a:r>
            <a:r>
              <a:rPr sz="1400" spc="45" dirty="0">
                <a:cs typeface="Arial"/>
              </a:rPr>
              <a:t>farkındalığın artırılmasını </a:t>
            </a:r>
            <a:r>
              <a:rPr sz="1400" spc="40" dirty="0">
                <a:cs typeface="Arial"/>
              </a:rPr>
              <a:t>sağlamak </a:t>
            </a:r>
            <a:r>
              <a:rPr sz="1400" spc="45" dirty="0">
                <a:cs typeface="Arial"/>
              </a:rPr>
              <a:t> Sorunlarla</a:t>
            </a:r>
            <a:r>
              <a:rPr sz="1400" spc="110" dirty="0">
                <a:cs typeface="Arial"/>
              </a:rPr>
              <a:t> </a:t>
            </a:r>
            <a:r>
              <a:rPr sz="1400" spc="35" dirty="0">
                <a:cs typeface="Arial"/>
              </a:rPr>
              <a:t>başa</a:t>
            </a:r>
            <a:r>
              <a:rPr sz="1400" spc="114" dirty="0">
                <a:cs typeface="Arial"/>
              </a:rPr>
              <a:t> </a:t>
            </a:r>
            <a:r>
              <a:rPr sz="1400" spc="45" dirty="0">
                <a:cs typeface="Arial"/>
              </a:rPr>
              <a:t>çıkabilme/çözebilme</a:t>
            </a:r>
            <a:r>
              <a:rPr sz="1400" spc="110" dirty="0">
                <a:cs typeface="Arial"/>
              </a:rPr>
              <a:t> </a:t>
            </a:r>
            <a:r>
              <a:rPr sz="1400" spc="45" dirty="0" err="1">
                <a:cs typeface="Arial"/>
              </a:rPr>
              <a:t>becerisini</a:t>
            </a:r>
            <a:r>
              <a:rPr sz="1400" spc="114" dirty="0">
                <a:cs typeface="Arial"/>
              </a:rPr>
              <a:t> </a:t>
            </a:r>
            <a:r>
              <a:rPr sz="1400" spc="45" dirty="0" err="1">
                <a:cs typeface="Arial"/>
              </a:rPr>
              <a:t>güçlendirmek</a:t>
            </a:r>
            <a:endParaRPr lang="tr-TR" sz="1400" dirty="0">
              <a:cs typeface="Arial"/>
            </a:endParaRPr>
          </a:p>
          <a:p>
            <a:pPr marL="183514" marR="254000" indent="-171450">
              <a:lnSpc>
                <a:spcPct val="146900"/>
              </a:lnSpc>
              <a:buFont typeface="Arial" panose="020B0502040204020203" pitchFamily="34" charset="0"/>
              <a:buChar char="•"/>
            </a:pPr>
            <a:r>
              <a:rPr sz="1400" spc="40" dirty="0">
                <a:cs typeface="Arial"/>
              </a:rPr>
              <a:t>Stres</a:t>
            </a:r>
            <a:r>
              <a:rPr sz="1400" spc="100" dirty="0">
                <a:cs typeface="Arial"/>
              </a:rPr>
              <a:t> </a:t>
            </a:r>
            <a:r>
              <a:rPr sz="1400" spc="45" dirty="0">
                <a:cs typeface="Arial"/>
              </a:rPr>
              <a:t>yönetimi</a:t>
            </a:r>
            <a:r>
              <a:rPr sz="1400" spc="100" dirty="0">
                <a:cs typeface="Arial"/>
              </a:rPr>
              <a:t> </a:t>
            </a:r>
            <a:r>
              <a:rPr sz="1400" spc="40" dirty="0">
                <a:cs typeface="Arial"/>
              </a:rPr>
              <a:t>adına</a:t>
            </a:r>
            <a:r>
              <a:rPr sz="1400" spc="100" dirty="0">
                <a:cs typeface="Arial"/>
              </a:rPr>
              <a:t> </a:t>
            </a:r>
            <a:r>
              <a:rPr sz="1400" spc="40" dirty="0">
                <a:cs typeface="Arial"/>
              </a:rPr>
              <a:t>duygu</a:t>
            </a:r>
            <a:r>
              <a:rPr sz="1400" spc="100" dirty="0">
                <a:cs typeface="Arial"/>
              </a:rPr>
              <a:t> </a:t>
            </a:r>
            <a:r>
              <a:rPr sz="1400" spc="45" dirty="0">
                <a:cs typeface="Arial"/>
              </a:rPr>
              <a:t>farkındalığı</a:t>
            </a:r>
            <a:r>
              <a:rPr sz="1400" spc="100" dirty="0">
                <a:cs typeface="Arial"/>
              </a:rPr>
              <a:t> </a:t>
            </a:r>
            <a:r>
              <a:rPr sz="1400" spc="45" dirty="0">
                <a:cs typeface="Arial"/>
              </a:rPr>
              <a:t>yaratmak </a:t>
            </a:r>
            <a:r>
              <a:rPr sz="1400" spc="-305" dirty="0">
                <a:cs typeface="Arial"/>
              </a:rPr>
              <a:t> </a:t>
            </a:r>
            <a:r>
              <a:rPr sz="1400" spc="40" dirty="0">
                <a:cs typeface="Arial"/>
              </a:rPr>
              <a:t>Hedef</a:t>
            </a:r>
            <a:r>
              <a:rPr sz="1400" spc="105" dirty="0">
                <a:cs typeface="Arial"/>
              </a:rPr>
              <a:t> </a:t>
            </a:r>
            <a:r>
              <a:rPr sz="1400" spc="45" dirty="0">
                <a:cs typeface="Arial"/>
              </a:rPr>
              <a:t>belirlemek</a:t>
            </a:r>
            <a:r>
              <a:rPr sz="1400" spc="110" dirty="0">
                <a:cs typeface="Arial"/>
              </a:rPr>
              <a:t> </a:t>
            </a:r>
            <a:r>
              <a:rPr sz="1400" spc="20" dirty="0">
                <a:cs typeface="Arial"/>
              </a:rPr>
              <a:t>ve</a:t>
            </a:r>
            <a:r>
              <a:rPr sz="1400" spc="105" dirty="0">
                <a:cs typeface="Arial"/>
              </a:rPr>
              <a:t> </a:t>
            </a:r>
            <a:r>
              <a:rPr sz="1400" spc="40" dirty="0" err="1">
                <a:cs typeface="Arial"/>
              </a:rPr>
              <a:t>süreci</a:t>
            </a:r>
            <a:r>
              <a:rPr sz="1400" spc="110" dirty="0">
                <a:cs typeface="Arial"/>
              </a:rPr>
              <a:t> </a:t>
            </a:r>
            <a:r>
              <a:rPr sz="1400" spc="45" dirty="0" err="1">
                <a:cs typeface="Arial"/>
              </a:rPr>
              <a:t>planlamak</a:t>
            </a:r>
            <a:endParaRPr lang="tr-TR" sz="1400" dirty="0">
              <a:cs typeface="Arial"/>
            </a:endParaRPr>
          </a:p>
          <a:p>
            <a:pPr marL="183514" marR="254000" indent="-171450">
              <a:lnSpc>
                <a:spcPct val="146900"/>
              </a:lnSpc>
              <a:buFont typeface="Arial" panose="020B0502040204020203" pitchFamily="34" charset="0"/>
              <a:buChar char="•"/>
            </a:pPr>
            <a:r>
              <a:rPr sz="1400" spc="45" dirty="0" err="1">
                <a:cs typeface="Arial"/>
              </a:rPr>
              <a:t>Aksiyona</a:t>
            </a:r>
            <a:r>
              <a:rPr sz="1400" spc="100" dirty="0">
                <a:cs typeface="Arial"/>
              </a:rPr>
              <a:t> </a:t>
            </a:r>
            <a:r>
              <a:rPr sz="1400" spc="40" dirty="0">
                <a:cs typeface="Arial"/>
              </a:rPr>
              <a:t>geçmek,</a:t>
            </a:r>
            <a:r>
              <a:rPr sz="1400" spc="105" dirty="0">
                <a:cs typeface="Arial"/>
              </a:rPr>
              <a:t> </a:t>
            </a:r>
            <a:r>
              <a:rPr sz="1400" spc="40" dirty="0">
                <a:cs typeface="Arial"/>
              </a:rPr>
              <a:t>ataleti</a:t>
            </a:r>
            <a:r>
              <a:rPr sz="1400" spc="105" dirty="0">
                <a:cs typeface="Arial"/>
              </a:rPr>
              <a:t> </a:t>
            </a:r>
            <a:r>
              <a:rPr sz="1400" spc="40" dirty="0">
                <a:cs typeface="Arial"/>
              </a:rPr>
              <a:t>yenmek</a:t>
            </a:r>
            <a:endParaRPr sz="1400" dirty="0">
              <a:cs typeface="Arial"/>
            </a:endParaRPr>
          </a:p>
          <a:p>
            <a:pPr>
              <a:lnSpc>
                <a:spcPct val="100000"/>
              </a:lnSpc>
              <a:spcBef>
                <a:spcPts val="15"/>
              </a:spcBef>
            </a:pPr>
            <a:endParaRPr sz="1200" dirty="0">
              <a:cs typeface="Arial"/>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425450" y="1005448"/>
            <a:ext cx="6781800" cy="9215151"/>
          </a:xfrm>
          <a:prstGeom prst="rect">
            <a:avLst/>
          </a:prstGeom>
        </p:spPr>
        <p:txBody>
          <a:bodyPr vert="horz" wrap="square" lIns="0" tIns="15240" rIns="0" bIns="0" rtlCol="0">
            <a:spAutoFit/>
          </a:bodyPr>
          <a:lstStyle/>
          <a:p>
            <a:pPr marL="12700">
              <a:lnSpc>
                <a:spcPct val="100000"/>
              </a:lnSpc>
              <a:spcBef>
                <a:spcPts val="120"/>
              </a:spcBef>
            </a:pPr>
            <a:r>
              <a:rPr sz="2000" b="1" spc="-20" dirty="0">
                <a:solidFill>
                  <a:srgbClr val="202020"/>
                </a:solidFill>
              </a:rPr>
              <a:t>KARİYER KOÇLUĞU</a:t>
            </a:r>
            <a:endParaRPr lang="tr-TR" sz="2000" b="1" spc="-20" dirty="0">
              <a:solidFill>
                <a:srgbClr val="202020"/>
              </a:solidFill>
            </a:endParaRPr>
          </a:p>
          <a:p>
            <a:pPr marL="12700">
              <a:lnSpc>
                <a:spcPct val="100000"/>
              </a:lnSpc>
              <a:spcBef>
                <a:spcPts val="120"/>
              </a:spcBef>
            </a:pPr>
            <a:endParaRPr sz="1000" b="1" spc="-20" dirty="0">
              <a:solidFill>
                <a:srgbClr val="202020"/>
              </a:solidFill>
            </a:endParaRPr>
          </a:p>
          <a:p>
            <a:pPr marL="12700">
              <a:lnSpc>
                <a:spcPct val="100000"/>
              </a:lnSpc>
              <a:spcBef>
                <a:spcPts val="1365"/>
              </a:spcBef>
            </a:pPr>
            <a:r>
              <a:rPr sz="1400" spc="45" dirty="0">
                <a:cs typeface="Arial"/>
              </a:rPr>
              <a:t>“Kişinin</a:t>
            </a:r>
            <a:r>
              <a:rPr sz="1400" spc="105" dirty="0">
                <a:cs typeface="Arial"/>
              </a:rPr>
              <a:t> </a:t>
            </a:r>
            <a:r>
              <a:rPr sz="1400" spc="45" dirty="0">
                <a:cs typeface="Arial"/>
              </a:rPr>
              <a:t>yapacağı</a:t>
            </a:r>
            <a:r>
              <a:rPr sz="1400" spc="110" dirty="0">
                <a:cs typeface="Arial"/>
              </a:rPr>
              <a:t> </a:t>
            </a:r>
            <a:r>
              <a:rPr sz="1400" spc="40" dirty="0">
                <a:cs typeface="Arial"/>
              </a:rPr>
              <a:t>işini</a:t>
            </a:r>
            <a:r>
              <a:rPr sz="1400" spc="105" dirty="0">
                <a:cs typeface="Arial"/>
              </a:rPr>
              <a:t> </a:t>
            </a:r>
            <a:r>
              <a:rPr sz="1400" spc="45" dirty="0">
                <a:cs typeface="Arial"/>
              </a:rPr>
              <a:t>bulması,</a:t>
            </a:r>
            <a:r>
              <a:rPr sz="1400" spc="110" dirty="0">
                <a:cs typeface="Arial"/>
              </a:rPr>
              <a:t> </a:t>
            </a:r>
            <a:r>
              <a:rPr sz="1400" spc="40" dirty="0">
                <a:cs typeface="Arial"/>
              </a:rPr>
              <a:t>eşini</a:t>
            </a:r>
            <a:r>
              <a:rPr sz="1400" spc="105" dirty="0">
                <a:cs typeface="Arial"/>
              </a:rPr>
              <a:t> </a:t>
            </a:r>
            <a:r>
              <a:rPr sz="1400" spc="45" dirty="0">
                <a:cs typeface="Arial"/>
              </a:rPr>
              <a:t>bulmasına</a:t>
            </a:r>
            <a:r>
              <a:rPr sz="1400" spc="110" dirty="0">
                <a:cs typeface="Arial"/>
              </a:rPr>
              <a:t> </a:t>
            </a:r>
            <a:r>
              <a:rPr sz="1400" spc="40" dirty="0">
                <a:cs typeface="Arial"/>
              </a:rPr>
              <a:t>benzer”</a:t>
            </a:r>
            <a:r>
              <a:rPr sz="1400" spc="105" dirty="0">
                <a:cs typeface="Arial"/>
              </a:rPr>
              <a:t> </a:t>
            </a:r>
            <a:r>
              <a:rPr sz="1400" spc="-5" dirty="0">
                <a:cs typeface="Arial"/>
              </a:rPr>
              <a:t>-</a:t>
            </a:r>
            <a:r>
              <a:rPr sz="1400" spc="110" dirty="0">
                <a:cs typeface="Arial"/>
              </a:rPr>
              <a:t> </a:t>
            </a:r>
            <a:r>
              <a:rPr sz="1400" b="1" spc="40" dirty="0">
                <a:cs typeface="Arial"/>
              </a:rPr>
              <a:t>Maslow</a:t>
            </a:r>
            <a:endParaRPr sz="1400" dirty="0">
              <a:cs typeface="Arial"/>
            </a:endParaRPr>
          </a:p>
          <a:p>
            <a:pPr>
              <a:lnSpc>
                <a:spcPct val="100000"/>
              </a:lnSpc>
              <a:spcBef>
                <a:spcPts val="15"/>
              </a:spcBef>
            </a:pPr>
            <a:endParaRPr sz="1400" dirty="0">
              <a:cs typeface="Arial"/>
            </a:endParaRPr>
          </a:p>
          <a:p>
            <a:pPr marL="12700" marR="437515">
              <a:lnSpc>
                <a:spcPct val="146900"/>
              </a:lnSpc>
            </a:pPr>
            <a:r>
              <a:rPr sz="1400" spc="45" dirty="0">
                <a:cs typeface="Arial"/>
              </a:rPr>
              <a:t>İnsanın,</a:t>
            </a:r>
            <a:r>
              <a:rPr sz="1400" spc="110" dirty="0">
                <a:cs typeface="Arial"/>
              </a:rPr>
              <a:t> </a:t>
            </a:r>
            <a:r>
              <a:rPr sz="1400" spc="45" dirty="0">
                <a:cs typeface="Arial"/>
              </a:rPr>
              <a:t>kendisini</a:t>
            </a:r>
            <a:r>
              <a:rPr sz="1400" spc="110" dirty="0">
                <a:cs typeface="Arial"/>
              </a:rPr>
              <a:t> </a:t>
            </a:r>
            <a:r>
              <a:rPr sz="1400" spc="45" dirty="0">
                <a:cs typeface="Arial"/>
              </a:rPr>
              <a:t>besleyen</a:t>
            </a:r>
            <a:r>
              <a:rPr sz="1400" spc="114" dirty="0">
                <a:cs typeface="Arial"/>
              </a:rPr>
              <a:t> </a:t>
            </a:r>
            <a:r>
              <a:rPr sz="1400" spc="20" dirty="0">
                <a:cs typeface="Arial"/>
              </a:rPr>
              <a:t>ve</a:t>
            </a:r>
            <a:r>
              <a:rPr sz="1400" spc="110" dirty="0">
                <a:cs typeface="Arial"/>
              </a:rPr>
              <a:t> </a:t>
            </a:r>
            <a:r>
              <a:rPr sz="1400" spc="45" dirty="0">
                <a:cs typeface="Arial"/>
              </a:rPr>
              <a:t>kendisine</a:t>
            </a:r>
            <a:r>
              <a:rPr sz="1400" spc="110" dirty="0">
                <a:cs typeface="Arial"/>
              </a:rPr>
              <a:t> </a:t>
            </a:r>
            <a:r>
              <a:rPr sz="1400" spc="20" dirty="0">
                <a:cs typeface="Arial"/>
              </a:rPr>
              <a:t>en</a:t>
            </a:r>
            <a:r>
              <a:rPr sz="1400" spc="114" dirty="0">
                <a:cs typeface="Arial"/>
              </a:rPr>
              <a:t> </a:t>
            </a:r>
            <a:r>
              <a:rPr sz="1400" spc="40" dirty="0">
                <a:cs typeface="Arial"/>
              </a:rPr>
              <a:t>uygun</a:t>
            </a:r>
            <a:r>
              <a:rPr sz="1400" spc="110" dirty="0">
                <a:cs typeface="Arial"/>
              </a:rPr>
              <a:t> </a:t>
            </a:r>
            <a:r>
              <a:rPr sz="1400" spc="30" dirty="0">
                <a:cs typeface="Arial"/>
              </a:rPr>
              <a:t>işi</a:t>
            </a:r>
            <a:r>
              <a:rPr sz="1400" spc="114" dirty="0">
                <a:cs typeface="Arial"/>
              </a:rPr>
              <a:t> </a:t>
            </a:r>
            <a:r>
              <a:rPr sz="1400" spc="40" dirty="0">
                <a:cs typeface="Arial"/>
              </a:rPr>
              <a:t>bulması</a:t>
            </a:r>
            <a:r>
              <a:rPr sz="1400" spc="110" dirty="0">
                <a:cs typeface="Arial"/>
              </a:rPr>
              <a:t> </a:t>
            </a:r>
            <a:r>
              <a:rPr sz="1400" spc="40" dirty="0">
                <a:cs typeface="Arial"/>
              </a:rPr>
              <a:t>yaşam</a:t>
            </a:r>
            <a:r>
              <a:rPr sz="1400" spc="110" dirty="0">
                <a:cs typeface="Arial"/>
              </a:rPr>
              <a:t> </a:t>
            </a:r>
            <a:r>
              <a:rPr sz="1400" spc="40" dirty="0">
                <a:cs typeface="Arial"/>
              </a:rPr>
              <a:t>amacını </a:t>
            </a:r>
            <a:r>
              <a:rPr sz="1400" spc="-305" dirty="0">
                <a:cs typeface="Arial"/>
              </a:rPr>
              <a:t> </a:t>
            </a:r>
            <a:r>
              <a:rPr sz="1400" spc="45" dirty="0">
                <a:cs typeface="Arial"/>
              </a:rPr>
              <a:t>bulmasıyla</a:t>
            </a:r>
            <a:r>
              <a:rPr sz="1400" spc="105" dirty="0">
                <a:cs typeface="Arial"/>
              </a:rPr>
              <a:t> </a:t>
            </a:r>
            <a:r>
              <a:rPr sz="1400" spc="45" dirty="0" err="1">
                <a:cs typeface="Arial"/>
              </a:rPr>
              <a:t>eşdeğerdir</a:t>
            </a:r>
            <a:r>
              <a:rPr sz="1400" spc="45" dirty="0">
                <a:cs typeface="Arial"/>
              </a:rPr>
              <a:t>.</a:t>
            </a:r>
            <a:r>
              <a:rPr lang="tr-TR" sz="1400" dirty="0">
                <a:cs typeface="Arial"/>
              </a:rPr>
              <a:t> </a:t>
            </a:r>
            <a:r>
              <a:rPr sz="1400" spc="40" dirty="0" err="1">
                <a:cs typeface="Arial"/>
              </a:rPr>
              <a:t>Yaparken</a:t>
            </a:r>
            <a:r>
              <a:rPr sz="1400" spc="114" dirty="0">
                <a:cs typeface="Arial"/>
              </a:rPr>
              <a:t> </a:t>
            </a:r>
            <a:r>
              <a:rPr sz="1400" spc="45" dirty="0">
                <a:cs typeface="Arial"/>
              </a:rPr>
              <a:t>kendimizi</a:t>
            </a:r>
            <a:r>
              <a:rPr sz="1400" spc="120" dirty="0">
                <a:cs typeface="Arial"/>
              </a:rPr>
              <a:t> </a:t>
            </a:r>
            <a:r>
              <a:rPr sz="1400" spc="40" dirty="0">
                <a:cs typeface="Arial"/>
              </a:rPr>
              <a:t>çalışır</a:t>
            </a:r>
            <a:r>
              <a:rPr sz="1400" spc="120" dirty="0">
                <a:cs typeface="Arial"/>
              </a:rPr>
              <a:t> </a:t>
            </a:r>
            <a:r>
              <a:rPr sz="1400" spc="35" dirty="0">
                <a:cs typeface="Arial"/>
              </a:rPr>
              <a:t>gibi</a:t>
            </a:r>
            <a:r>
              <a:rPr sz="1400" spc="120" dirty="0">
                <a:cs typeface="Arial"/>
              </a:rPr>
              <a:t> </a:t>
            </a:r>
            <a:r>
              <a:rPr sz="1400" spc="40" dirty="0">
                <a:cs typeface="Arial"/>
              </a:rPr>
              <a:t>değil</a:t>
            </a:r>
            <a:r>
              <a:rPr sz="1400" spc="120" dirty="0">
                <a:cs typeface="Arial"/>
              </a:rPr>
              <a:t> </a:t>
            </a:r>
            <a:r>
              <a:rPr sz="1400" spc="30" dirty="0">
                <a:cs typeface="Arial"/>
              </a:rPr>
              <a:t>de,</a:t>
            </a:r>
            <a:r>
              <a:rPr sz="1400" spc="120" dirty="0">
                <a:cs typeface="Arial"/>
              </a:rPr>
              <a:t> </a:t>
            </a:r>
            <a:r>
              <a:rPr sz="1400" spc="30" dirty="0">
                <a:cs typeface="Arial"/>
              </a:rPr>
              <a:t>hoş</a:t>
            </a:r>
            <a:r>
              <a:rPr sz="1400" spc="120" dirty="0">
                <a:cs typeface="Arial"/>
              </a:rPr>
              <a:t> </a:t>
            </a:r>
            <a:r>
              <a:rPr sz="1400" spc="40" dirty="0">
                <a:cs typeface="Arial"/>
              </a:rPr>
              <a:t>vakit</a:t>
            </a:r>
            <a:r>
              <a:rPr sz="1400" spc="120" dirty="0">
                <a:cs typeface="Arial"/>
              </a:rPr>
              <a:t> </a:t>
            </a:r>
            <a:r>
              <a:rPr sz="1400" spc="45" dirty="0">
                <a:cs typeface="Arial"/>
              </a:rPr>
              <a:t>geçirdiğimiz</a:t>
            </a:r>
            <a:r>
              <a:rPr sz="1400" spc="114" dirty="0">
                <a:cs typeface="Arial"/>
              </a:rPr>
              <a:t> </a:t>
            </a:r>
            <a:r>
              <a:rPr sz="1400" spc="30" dirty="0">
                <a:cs typeface="Arial"/>
              </a:rPr>
              <a:t>bir</a:t>
            </a:r>
            <a:r>
              <a:rPr sz="1400" spc="120" dirty="0">
                <a:cs typeface="Arial"/>
              </a:rPr>
              <a:t> </a:t>
            </a:r>
            <a:r>
              <a:rPr sz="1400" spc="45" dirty="0">
                <a:cs typeface="Arial"/>
              </a:rPr>
              <a:t>hobimizle</a:t>
            </a:r>
            <a:r>
              <a:rPr sz="1400" spc="120" dirty="0">
                <a:cs typeface="Arial"/>
              </a:rPr>
              <a:t> </a:t>
            </a:r>
            <a:r>
              <a:rPr sz="1400" spc="45" dirty="0">
                <a:cs typeface="Arial"/>
              </a:rPr>
              <a:t>ilgilenir </a:t>
            </a:r>
            <a:r>
              <a:rPr sz="1400" spc="-305" dirty="0">
                <a:cs typeface="Arial"/>
              </a:rPr>
              <a:t> </a:t>
            </a:r>
            <a:r>
              <a:rPr sz="1400" spc="35" dirty="0">
                <a:cs typeface="Arial"/>
              </a:rPr>
              <a:t>gibi</a:t>
            </a:r>
            <a:r>
              <a:rPr sz="1400" spc="120" dirty="0">
                <a:cs typeface="Arial"/>
              </a:rPr>
              <a:t> </a:t>
            </a:r>
            <a:r>
              <a:rPr sz="1400" spc="45" dirty="0">
                <a:cs typeface="Arial"/>
              </a:rPr>
              <a:t>hissettiğimiz,</a:t>
            </a:r>
            <a:r>
              <a:rPr sz="1400" spc="120" dirty="0">
                <a:cs typeface="Arial"/>
              </a:rPr>
              <a:t> </a:t>
            </a:r>
            <a:r>
              <a:rPr sz="1400" spc="40" dirty="0">
                <a:cs typeface="Arial"/>
              </a:rPr>
              <a:t>güçlü</a:t>
            </a:r>
            <a:r>
              <a:rPr sz="1400" spc="120" dirty="0">
                <a:cs typeface="Arial"/>
              </a:rPr>
              <a:t> </a:t>
            </a:r>
            <a:r>
              <a:rPr sz="1400" spc="45" dirty="0">
                <a:cs typeface="Arial"/>
              </a:rPr>
              <a:t>yanlarımızı</a:t>
            </a:r>
            <a:r>
              <a:rPr sz="1400" spc="120" dirty="0">
                <a:cs typeface="Arial"/>
              </a:rPr>
              <a:t> </a:t>
            </a:r>
            <a:r>
              <a:rPr sz="1400" spc="20" dirty="0">
                <a:cs typeface="Arial"/>
              </a:rPr>
              <a:t>ve</a:t>
            </a:r>
            <a:r>
              <a:rPr sz="1400" spc="120" dirty="0">
                <a:cs typeface="Arial"/>
              </a:rPr>
              <a:t> </a:t>
            </a:r>
            <a:r>
              <a:rPr sz="1400" spc="45" dirty="0">
                <a:cs typeface="Arial"/>
              </a:rPr>
              <a:t>değerlerimizi</a:t>
            </a:r>
            <a:r>
              <a:rPr sz="1400" spc="120" dirty="0">
                <a:cs typeface="Arial"/>
              </a:rPr>
              <a:t> </a:t>
            </a:r>
            <a:r>
              <a:rPr sz="1400" spc="45" dirty="0">
                <a:cs typeface="Arial"/>
              </a:rPr>
              <a:t>yaşadığımız,</a:t>
            </a:r>
            <a:r>
              <a:rPr sz="1400" spc="120" dirty="0">
                <a:cs typeface="Arial"/>
              </a:rPr>
              <a:t> </a:t>
            </a:r>
            <a:r>
              <a:rPr sz="1400" spc="45" dirty="0">
                <a:cs typeface="Arial"/>
              </a:rPr>
              <a:t>yaşattığımız</a:t>
            </a:r>
            <a:r>
              <a:rPr sz="1400" spc="120" dirty="0">
                <a:cs typeface="Arial"/>
              </a:rPr>
              <a:t> </a:t>
            </a:r>
            <a:r>
              <a:rPr sz="1400" spc="20" dirty="0">
                <a:cs typeface="Arial"/>
              </a:rPr>
              <a:t>ve </a:t>
            </a:r>
            <a:r>
              <a:rPr sz="1400" spc="25" dirty="0">
                <a:cs typeface="Arial"/>
              </a:rPr>
              <a:t> </a:t>
            </a:r>
            <a:r>
              <a:rPr sz="1400" spc="45" dirty="0">
                <a:cs typeface="Arial"/>
              </a:rPr>
              <a:t>yansıtabildiğimiz,</a:t>
            </a:r>
            <a:r>
              <a:rPr sz="1400" spc="130" dirty="0">
                <a:cs typeface="Arial"/>
              </a:rPr>
              <a:t> </a:t>
            </a:r>
            <a:r>
              <a:rPr sz="1400" spc="45" dirty="0">
                <a:cs typeface="Arial"/>
              </a:rPr>
              <a:t>yaratıcılığımızı</a:t>
            </a:r>
            <a:r>
              <a:rPr sz="1400" spc="130" dirty="0">
                <a:cs typeface="Arial"/>
              </a:rPr>
              <a:t> </a:t>
            </a:r>
            <a:r>
              <a:rPr sz="1400" spc="20" dirty="0">
                <a:cs typeface="Arial"/>
              </a:rPr>
              <a:t>ve</a:t>
            </a:r>
            <a:r>
              <a:rPr sz="1400" spc="130" dirty="0">
                <a:cs typeface="Arial"/>
              </a:rPr>
              <a:t> </a:t>
            </a:r>
            <a:r>
              <a:rPr sz="1400" spc="35" dirty="0">
                <a:cs typeface="Arial"/>
              </a:rPr>
              <a:t>bize</a:t>
            </a:r>
            <a:r>
              <a:rPr sz="1400" spc="130" dirty="0">
                <a:cs typeface="Arial"/>
              </a:rPr>
              <a:t> </a:t>
            </a:r>
            <a:r>
              <a:rPr sz="1400" spc="45" dirty="0">
                <a:cs typeface="Arial"/>
              </a:rPr>
              <a:t>bahşedilen</a:t>
            </a:r>
            <a:r>
              <a:rPr sz="1400" spc="135" dirty="0">
                <a:cs typeface="Arial"/>
              </a:rPr>
              <a:t> </a:t>
            </a:r>
            <a:r>
              <a:rPr sz="1400" spc="30" dirty="0">
                <a:cs typeface="Arial"/>
              </a:rPr>
              <a:t>tüm</a:t>
            </a:r>
            <a:r>
              <a:rPr sz="1400" spc="130" dirty="0">
                <a:cs typeface="Arial"/>
              </a:rPr>
              <a:t> </a:t>
            </a:r>
            <a:r>
              <a:rPr sz="1400" spc="45" dirty="0">
                <a:cs typeface="Arial"/>
              </a:rPr>
              <a:t>yeteneklerimizi</a:t>
            </a:r>
            <a:r>
              <a:rPr sz="1400" spc="130" dirty="0">
                <a:cs typeface="Arial"/>
              </a:rPr>
              <a:t> </a:t>
            </a:r>
            <a:r>
              <a:rPr sz="1400" spc="45" dirty="0">
                <a:cs typeface="Arial"/>
              </a:rPr>
              <a:t>kullanarak </a:t>
            </a:r>
            <a:r>
              <a:rPr sz="1400" spc="-305" dirty="0">
                <a:cs typeface="Arial"/>
              </a:rPr>
              <a:t> </a:t>
            </a:r>
            <a:r>
              <a:rPr sz="1400" spc="40" dirty="0">
                <a:cs typeface="Arial"/>
              </a:rPr>
              <a:t>fayda</a:t>
            </a:r>
            <a:r>
              <a:rPr sz="1400" spc="105" dirty="0">
                <a:cs typeface="Arial"/>
              </a:rPr>
              <a:t> </a:t>
            </a:r>
            <a:r>
              <a:rPr sz="1400" spc="45" dirty="0">
                <a:cs typeface="Arial"/>
              </a:rPr>
              <a:t>ürettiğimiz</a:t>
            </a:r>
            <a:r>
              <a:rPr sz="1400" spc="110" dirty="0">
                <a:cs typeface="Arial"/>
              </a:rPr>
              <a:t> </a:t>
            </a:r>
            <a:r>
              <a:rPr sz="1400" spc="40" dirty="0">
                <a:cs typeface="Arial"/>
              </a:rPr>
              <a:t>işler</a:t>
            </a:r>
            <a:r>
              <a:rPr sz="1400" spc="110" dirty="0">
                <a:cs typeface="Arial"/>
              </a:rPr>
              <a:t> </a:t>
            </a:r>
            <a:r>
              <a:rPr sz="1400" spc="40" dirty="0">
                <a:cs typeface="Arial"/>
              </a:rPr>
              <a:t>bizim</a:t>
            </a:r>
            <a:r>
              <a:rPr sz="1400" spc="110" dirty="0">
                <a:cs typeface="Arial"/>
              </a:rPr>
              <a:t> </a:t>
            </a:r>
            <a:r>
              <a:rPr sz="1400" spc="40" dirty="0">
                <a:cs typeface="Arial"/>
              </a:rPr>
              <a:t>yaşam</a:t>
            </a:r>
            <a:r>
              <a:rPr sz="1400" spc="110" dirty="0">
                <a:cs typeface="Arial"/>
              </a:rPr>
              <a:t> </a:t>
            </a:r>
            <a:r>
              <a:rPr sz="1400" spc="45" dirty="0">
                <a:cs typeface="Arial"/>
              </a:rPr>
              <a:t>amacımıza</a:t>
            </a:r>
            <a:r>
              <a:rPr sz="1400" spc="110" dirty="0">
                <a:cs typeface="Arial"/>
              </a:rPr>
              <a:t> </a:t>
            </a:r>
            <a:r>
              <a:rPr sz="1400" spc="40" dirty="0">
                <a:cs typeface="Arial"/>
              </a:rPr>
              <a:t>hizmet</a:t>
            </a:r>
            <a:r>
              <a:rPr sz="1400" spc="110" dirty="0">
                <a:cs typeface="Arial"/>
              </a:rPr>
              <a:t> </a:t>
            </a:r>
            <a:r>
              <a:rPr sz="1400" spc="40" dirty="0">
                <a:cs typeface="Arial"/>
              </a:rPr>
              <a:t>eder.</a:t>
            </a:r>
            <a:endParaRPr sz="1400" dirty="0">
              <a:cs typeface="Arial"/>
            </a:endParaRPr>
          </a:p>
          <a:p>
            <a:pPr marL="12700" marR="320040">
              <a:lnSpc>
                <a:spcPct val="146900"/>
              </a:lnSpc>
            </a:pPr>
            <a:r>
              <a:rPr sz="1400" spc="40" dirty="0">
                <a:cs typeface="Arial"/>
              </a:rPr>
              <a:t>Kariyer</a:t>
            </a:r>
            <a:r>
              <a:rPr sz="1400" spc="114" dirty="0">
                <a:cs typeface="Arial"/>
              </a:rPr>
              <a:t> </a:t>
            </a:r>
            <a:r>
              <a:rPr sz="1400" spc="35" dirty="0">
                <a:cs typeface="Arial"/>
              </a:rPr>
              <a:t>koçu</a:t>
            </a:r>
            <a:r>
              <a:rPr sz="1400" spc="120" dirty="0">
                <a:cs typeface="Arial"/>
              </a:rPr>
              <a:t> </a:t>
            </a:r>
            <a:r>
              <a:rPr sz="1400" spc="35" dirty="0">
                <a:cs typeface="Arial"/>
              </a:rPr>
              <a:t>işte</a:t>
            </a:r>
            <a:r>
              <a:rPr sz="1400" spc="120" dirty="0">
                <a:cs typeface="Arial"/>
              </a:rPr>
              <a:t> </a:t>
            </a:r>
            <a:r>
              <a:rPr sz="1400" spc="30" dirty="0">
                <a:cs typeface="Arial"/>
              </a:rPr>
              <a:t>tam</a:t>
            </a:r>
            <a:r>
              <a:rPr sz="1400" spc="120" dirty="0">
                <a:cs typeface="Arial"/>
              </a:rPr>
              <a:t> </a:t>
            </a:r>
            <a:r>
              <a:rPr sz="1400" spc="20" dirty="0">
                <a:cs typeface="Arial"/>
              </a:rPr>
              <a:t>da</a:t>
            </a:r>
            <a:r>
              <a:rPr sz="1400" spc="120" dirty="0">
                <a:cs typeface="Arial"/>
              </a:rPr>
              <a:t> </a:t>
            </a:r>
            <a:r>
              <a:rPr sz="1400" spc="20" dirty="0">
                <a:cs typeface="Arial"/>
              </a:rPr>
              <a:t>bu</a:t>
            </a:r>
            <a:r>
              <a:rPr sz="1400" spc="120" dirty="0">
                <a:cs typeface="Arial"/>
              </a:rPr>
              <a:t> </a:t>
            </a:r>
            <a:r>
              <a:rPr sz="1400" spc="40" dirty="0">
                <a:cs typeface="Arial"/>
              </a:rPr>
              <a:t>noktada</a:t>
            </a:r>
            <a:r>
              <a:rPr sz="1400" spc="120" dirty="0">
                <a:cs typeface="Arial"/>
              </a:rPr>
              <a:t> </a:t>
            </a:r>
            <a:r>
              <a:rPr sz="1400" spc="40" dirty="0">
                <a:cs typeface="Arial"/>
              </a:rPr>
              <a:t>kişiye,</a:t>
            </a:r>
            <a:r>
              <a:rPr sz="1400" spc="120" dirty="0">
                <a:cs typeface="Arial"/>
              </a:rPr>
              <a:t> </a:t>
            </a:r>
            <a:r>
              <a:rPr sz="1400" spc="40" dirty="0">
                <a:cs typeface="Arial"/>
              </a:rPr>
              <a:t>zorlu</a:t>
            </a:r>
            <a:r>
              <a:rPr sz="1400" spc="120" dirty="0">
                <a:cs typeface="Arial"/>
              </a:rPr>
              <a:t> </a:t>
            </a:r>
            <a:r>
              <a:rPr sz="1400" spc="20" dirty="0">
                <a:cs typeface="Arial"/>
              </a:rPr>
              <a:t>ve</a:t>
            </a:r>
            <a:r>
              <a:rPr sz="1400" spc="120" dirty="0">
                <a:cs typeface="Arial"/>
              </a:rPr>
              <a:t> </a:t>
            </a:r>
            <a:r>
              <a:rPr sz="1400" spc="35" dirty="0">
                <a:cs typeface="Arial"/>
              </a:rPr>
              <a:t>çaba</a:t>
            </a:r>
            <a:r>
              <a:rPr sz="1400" spc="120" dirty="0">
                <a:cs typeface="Arial"/>
              </a:rPr>
              <a:t> </a:t>
            </a:r>
            <a:r>
              <a:rPr sz="1400" spc="45" dirty="0">
                <a:cs typeface="Arial"/>
              </a:rPr>
              <a:t>gerektiren</a:t>
            </a:r>
            <a:r>
              <a:rPr sz="1400" spc="120" dirty="0">
                <a:cs typeface="Arial"/>
              </a:rPr>
              <a:t> </a:t>
            </a:r>
            <a:r>
              <a:rPr sz="1400" spc="20" dirty="0">
                <a:cs typeface="Arial"/>
              </a:rPr>
              <a:t>bu</a:t>
            </a:r>
            <a:r>
              <a:rPr sz="1400" spc="120" dirty="0">
                <a:cs typeface="Arial"/>
              </a:rPr>
              <a:t> </a:t>
            </a:r>
            <a:r>
              <a:rPr sz="1400" spc="40" dirty="0">
                <a:cs typeface="Arial"/>
              </a:rPr>
              <a:t>süreçte </a:t>
            </a:r>
            <a:r>
              <a:rPr sz="1400" spc="-305" dirty="0">
                <a:cs typeface="Arial"/>
              </a:rPr>
              <a:t> </a:t>
            </a:r>
            <a:r>
              <a:rPr sz="1400" spc="40" dirty="0">
                <a:cs typeface="Arial"/>
              </a:rPr>
              <a:t>doğru</a:t>
            </a:r>
            <a:r>
              <a:rPr sz="1400" spc="110" dirty="0">
                <a:cs typeface="Arial"/>
              </a:rPr>
              <a:t> </a:t>
            </a:r>
            <a:r>
              <a:rPr sz="1400" spc="40" dirty="0">
                <a:cs typeface="Arial"/>
              </a:rPr>
              <a:t>seçimi</a:t>
            </a:r>
            <a:r>
              <a:rPr sz="1400" spc="110" dirty="0">
                <a:cs typeface="Arial"/>
              </a:rPr>
              <a:t> </a:t>
            </a:r>
            <a:r>
              <a:rPr sz="1400" spc="40" dirty="0">
                <a:cs typeface="Arial"/>
              </a:rPr>
              <a:t>yapmak</a:t>
            </a:r>
            <a:r>
              <a:rPr sz="1400" spc="110" dirty="0">
                <a:cs typeface="Arial"/>
              </a:rPr>
              <a:t> </a:t>
            </a:r>
            <a:r>
              <a:rPr sz="1400" spc="40" dirty="0">
                <a:cs typeface="Arial"/>
              </a:rPr>
              <a:t>amacına</a:t>
            </a:r>
            <a:r>
              <a:rPr sz="1400" spc="110" dirty="0">
                <a:cs typeface="Arial"/>
              </a:rPr>
              <a:t> </a:t>
            </a:r>
            <a:r>
              <a:rPr sz="1400" spc="40" dirty="0">
                <a:cs typeface="Arial"/>
              </a:rPr>
              <a:t>hizmet</a:t>
            </a:r>
            <a:r>
              <a:rPr sz="1400" spc="114" dirty="0">
                <a:cs typeface="Arial"/>
              </a:rPr>
              <a:t> </a:t>
            </a:r>
            <a:r>
              <a:rPr sz="1400" spc="40" dirty="0">
                <a:cs typeface="Arial"/>
              </a:rPr>
              <a:t>adına</a:t>
            </a:r>
            <a:r>
              <a:rPr sz="1400" spc="110" dirty="0">
                <a:cs typeface="Arial"/>
              </a:rPr>
              <a:t> </a:t>
            </a:r>
            <a:r>
              <a:rPr sz="1400" spc="40" dirty="0">
                <a:cs typeface="Arial"/>
              </a:rPr>
              <a:t>devreye</a:t>
            </a:r>
            <a:r>
              <a:rPr sz="1400" spc="110" dirty="0">
                <a:cs typeface="Arial"/>
              </a:rPr>
              <a:t> </a:t>
            </a:r>
            <a:r>
              <a:rPr sz="1400" spc="40" dirty="0">
                <a:cs typeface="Arial"/>
              </a:rPr>
              <a:t>girer.</a:t>
            </a:r>
            <a:endParaRPr sz="1400" dirty="0">
              <a:cs typeface="Arial"/>
            </a:endParaRPr>
          </a:p>
          <a:p>
            <a:pPr>
              <a:lnSpc>
                <a:spcPct val="100000"/>
              </a:lnSpc>
              <a:spcBef>
                <a:spcPts val="10"/>
              </a:spcBef>
            </a:pPr>
            <a:endParaRPr sz="1400" dirty="0">
              <a:cs typeface="Arial"/>
            </a:endParaRPr>
          </a:p>
          <a:p>
            <a:pPr marL="12700" marR="142875">
              <a:lnSpc>
                <a:spcPct val="146900"/>
              </a:lnSpc>
              <a:spcBef>
                <a:spcPts val="5"/>
              </a:spcBef>
            </a:pPr>
            <a:r>
              <a:rPr sz="1400" spc="40" dirty="0" err="1">
                <a:cs typeface="Arial"/>
              </a:rPr>
              <a:t>Kariyer</a:t>
            </a:r>
            <a:r>
              <a:rPr sz="1400" spc="114" dirty="0">
                <a:cs typeface="Arial"/>
              </a:rPr>
              <a:t> </a:t>
            </a:r>
            <a:r>
              <a:rPr sz="1400" spc="40" dirty="0">
                <a:cs typeface="Arial"/>
              </a:rPr>
              <a:t>Koçluğu</a:t>
            </a:r>
            <a:r>
              <a:rPr sz="1400" spc="110" dirty="0">
                <a:cs typeface="Arial"/>
              </a:rPr>
              <a:t> </a:t>
            </a:r>
            <a:r>
              <a:rPr sz="1400" spc="45" dirty="0">
                <a:cs typeface="Arial"/>
              </a:rPr>
              <a:t>kişinin,</a:t>
            </a:r>
            <a:r>
              <a:rPr sz="1400" spc="114" dirty="0">
                <a:cs typeface="Arial"/>
              </a:rPr>
              <a:t> </a:t>
            </a:r>
            <a:r>
              <a:rPr sz="1400" spc="25" dirty="0">
                <a:cs typeface="Arial"/>
              </a:rPr>
              <a:t>iş</a:t>
            </a:r>
            <a:r>
              <a:rPr sz="1400" spc="110" dirty="0">
                <a:cs typeface="Arial"/>
              </a:rPr>
              <a:t> </a:t>
            </a:r>
            <a:r>
              <a:rPr sz="1400" spc="45" dirty="0">
                <a:cs typeface="Arial"/>
              </a:rPr>
              <a:t>hayatına</a:t>
            </a:r>
            <a:r>
              <a:rPr sz="1400" spc="114" dirty="0">
                <a:cs typeface="Arial"/>
              </a:rPr>
              <a:t> </a:t>
            </a:r>
            <a:r>
              <a:rPr sz="1400" spc="45" dirty="0">
                <a:cs typeface="Arial"/>
              </a:rPr>
              <a:t>ilişkin</a:t>
            </a:r>
            <a:r>
              <a:rPr sz="1400" spc="110" dirty="0">
                <a:cs typeface="Arial"/>
              </a:rPr>
              <a:t> </a:t>
            </a:r>
            <a:r>
              <a:rPr sz="1400" spc="45" dirty="0">
                <a:cs typeface="Arial"/>
              </a:rPr>
              <a:t>konulardaki</a:t>
            </a:r>
            <a:r>
              <a:rPr sz="1400" spc="114" dirty="0">
                <a:cs typeface="Arial"/>
              </a:rPr>
              <a:t> </a:t>
            </a:r>
            <a:r>
              <a:rPr sz="1400" spc="45" dirty="0">
                <a:cs typeface="Arial"/>
              </a:rPr>
              <a:t>farkındalığını </a:t>
            </a:r>
            <a:r>
              <a:rPr sz="1400" spc="50" dirty="0">
                <a:cs typeface="Arial"/>
              </a:rPr>
              <a:t> </a:t>
            </a:r>
            <a:r>
              <a:rPr sz="1400" spc="45" dirty="0">
                <a:cs typeface="Arial"/>
              </a:rPr>
              <a:t>artırmasına,</a:t>
            </a:r>
            <a:r>
              <a:rPr sz="1400" spc="114" dirty="0">
                <a:cs typeface="Arial"/>
              </a:rPr>
              <a:t> </a:t>
            </a:r>
            <a:r>
              <a:rPr sz="1400" spc="40" dirty="0">
                <a:cs typeface="Arial"/>
              </a:rPr>
              <a:t>yaşam</a:t>
            </a:r>
            <a:r>
              <a:rPr sz="1400" spc="114" dirty="0">
                <a:cs typeface="Arial"/>
              </a:rPr>
              <a:t> </a:t>
            </a:r>
            <a:r>
              <a:rPr sz="1400" spc="40" dirty="0">
                <a:cs typeface="Arial"/>
              </a:rPr>
              <a:t>amacı</a:t>
            </a:r>
            <a:r>
              <a:rPr sz="1400" spc="114" dirty="0">
                <a:cs typeface="Arial"/>
              </a:rPr>
              <a:t> </a:t>
            </a:r>
            <a:r>
              <a:rPr sz="1400" spc="20" dirty="0">
                <a:cs typeface="Arial"/>
              </a:rPr>
              <a:t>ve</a:t>
            </a:r>
            <a:r>
              <a:rPr sz="1400" spc="114" dirty="0">
                <a:cs typeface="Arial"/>
              </a:rPr>
              <a:t> </a:t>
            </a:r>
            <a:r>
              <a:rPr sz="1400" spc="40" dirty="0">
                <a:cs typeface="Arial"/>
              </a:rPr>
              <a:t>onunla</a:t>
            </a:r>
            <a:r>
              <a:rPr sz="1400" spc="114" dirty="0">
                <a:cs typeface="Arial"/>
              </a:rPr>
              <a:t> </a:t>
            </a:r>
            <a:r>
              <a:rPr sz="1400" spc="45" dirty="0">
                <a:cs typeface="Arial"/>
              </a:rPr>
              <a:t>bağlantılı</a:t>
            </a:r>
            <a:r>
              <a:rPr sz="1400" spc="114" dirty="0">
                <a:cs typeface="Arial"/>
              </a:rPr>
              <a:t> </a:t>
            </a:r>
            <a:r>
              <a:rPr sz="1400" spc="40" dirty="0">
                <a:cs typeface="Arial"/>
              </a:rPr>
              <a:t>olarak</a:t>
            </a:r>
            <a:r>
              <a:rPr sz="1400" spc="114" dirty="0">
                <a:cs typeface="Arial"/>
              </a:rPr>
              <a:t> </a:t>
            </a:r>
            <a:r>
              <a:rPr sz="1400" spc="40" dirty="0">
                <a:cs typeface="Arial"/>
              </a:rPr>
              <a:t>kariyer</a:t>
            </a:r>
            <a:r>
              <a:rPr sz="1400" spc="114" dirty="0">
                <a:cs typeface="Arial"/>
              </a:rPr>
              <a:t> </a:t>
            </a:r>
            <a:r>
              <a:rPr sz="1400" spc="45" dirty="0">
                <a:cs typeface="Arial"/>
              </a:rPr>
              <a:t>hedefleri</a:t>
            </a:r>
            <a:r>
              <a:rPr sz="1400" spc="120" dirty="0">
                <a:cs typeface="Arial"/>
              </a:rPr>
              <a:t> </a:t>
            </a:r>
            <a:r>
              <a:rPr sz="1400" spc="45" dirty="0">
                <a:cs typeface="Arial"/>
              </a:rPr>
              <a:t>konusunda </a:t>
            </a:r>
            <a:r>
              <a:rPr sz="1400" spc="-305" dirty="0">
                <a:cs typeface="Arial"/>
              </a:rPr>
              <a:t> </a:t>
            </a:r>
            <a:r>
              <a:rPr sz="1400" spc="45" dirty="0">
                <a:cs typeface="Arial"/>
              </a:rPr>
              <a:t>netleşmesine,</a:t>
            </a:r>
            <a:r>
              <a:rPr sz="1400" spc="114" dirty="0">
                <a:cs typeface="Arial"/>
              </a:rPr>
              <a:t> </a:t>
            </a:r>
            <a:r>
              <a:rPr sz="1400" spc="45" dirty="0">
                <a:cs typeface="Arial"/>
              </a:rPr>
              <a:t>kariyerindeki</a:t>
            </a:r>
            <a:r>
              <a:rPr sz="1400" spc="120" dirty="0">
                <a:cs typeface="Arial"/>
              </a:rPr>
              <a:t> </a:t>
            </a:r>
            <a:r>
              <a:rPr sz="1400" spc="40" dirty="0">
                <a:cs typeface="Arial"/>
              </a:rPr>
              <a:t>gelişim</a:t>
            </a:r>
            <a:r>
              <a:rPr sz="1400" spc="120" dirty="0">
                <a:cs typeface="Arial"/>
              </a:rPr>
              <a:t> </a:t>
            </a:r>
            <a:r>
              <a:rPr sz="1400" spc="20" dirty="0">
                <a:cs typeface="Arial"/>
              </a:rPr>
              <a:t>ve</a:t>
            </a:r>
            <a:r>
              <a:rPr sz="1400" spc="120" dirty="0">
                <a:cs typeface="Arial"/>
              </a:rPr>
              <a:t> </a:t>
            </a:r>
            <a:r>
              <a:rPr sz="1400" spc="40" dirty="0">
                <a:cs typeface="Arial"/>
              </a:rPr>
              <a:t>dönüşüm</a:t>
            </a:r>
            <a:r>
              <a:rPr sz="1400" spc="120" dirty="0">
                <a:cs typeface="Arial"/>
              </a:rPr>
              <a:t> </a:t>
            </a:r>
            <a:r>
              <a:rPr sz="1400" spc="35" dirty="0">
                <a:cs typeface="Arial"/>
              </a:rPr>
              <a:t>için</a:t>
            </a:r>
            <a:r>
              <a:rPr sz="1400" spc="120" dirty="0">
                <a:cs typeface="Arial"/>
              </a:rPr>
              <a:t> </a:t>
            </a:r>
            <a:r>
              <a:rPr sz="1400" spc="40" dirty="0">
                <a:cs typeface="Arial"/>
              </a:rPr>
              <a:t>etkili</a:t>
            </a:r>
            <a:r>
              <a:rPr sz="1400" spc="120" dirty="0">
                <a:cs typeface="Arial"/>
              </a:rPr>
              <a:t> </a:t>
            </a:r>
            <a:r>
              <a:rPr sz="1400" spc="40" dirty="0">
                <a:cs typeface="Arial"/>
              </a:rPr>
              <a:t>olacak</a:t>
            </a:r>
            <a:r>
              <a:rPr sz="1400" spc="120" dirty="0">
                <a:cs typeface="Arial"/>
              </a:rPr>
              <a:t> </a:t>
            </a:r>
            <a:r>
              <a:rPr sz="1400" spc="45" dirty="0">
                <a:cs typeface="Arial"/>
              </a:rPr>
              <a:t>aksiyonların </a:t>
            </a:r>
            <a:r>
              <a:rPr sz="1400" spc="50" dirty="0">
                <a:cs typeface="Arial"/>
              </a:rPr>
              <a:t> </a:t>
            </a:r>
            <a:r>
              <a:rPr sz="1400" spc="45" dirty="0">
                <a:cs typeface="Arial"/>
              </a:rPr>
              <a:t>belirlenmesine</a:t>
            </a:r>
            <a:r>
              <a:rPr sz="1400" spc="110" dirty="0">
                <a:cs typeface="Arial"/>
              </a:rPr>
              <a:t> </a:t>
            </a:r>
            <a:r>
              <a:rPr sz="1400" spc="45" dirty="0">
                <a:cs typeface="Arial"/>
              </a:rPr>
              <a:t>yardımcı</a:t>
            </a:r>
            <a:r>
              <a:rPr sz="1400" spc="110" dirty="0">
                <a:cs typeface="Arial"/>
              </a:rPr>
              <a:t> </a:t>
            </a:r>
            <a:r>
              <a:rPr sz="1400" spc="35" dirty="0">
                <a:cs typeface="Arial"/>
              </a:rPr>
              <a:t>olan</a:t>
            </a:r>
            <a:r>
              <a:rPr sz="1400" spc="110" dirty="0">
                <a:cs typeface="Arial"/>
              </a:rPr>
              <a:t> </a:t>
            </a:r>
            <a:r>
              <a:rPr sz="1400" spc="45" dirty="0">
                <a:cs typeface="Arial"/>
              </a:rPr>
              <a:t>etkileşimli</a:t>
            </a:r>
            <a:r>
              <a:rPr sz="1400" spc="110" dirty="0">
                <a:cs typeface="Arial"/>
              </a:rPr>
              <a:t> </a:t>
            </a:r>
            <a:r>
              <a:rPr sz="1400" spc="30" dirty="0">
                <a:cs typeface="Arial"/>
              </a:rPr>
              <a:t>bir</a:t>
            </a:r>
            <a:r>
              <a:rPr sz="1400" spc="110" dirty="0">
                <a:cs typeface="Arial"/>
              </a:rPr>
              <a:t> </a:t>
            </a:r>
            <a:r>
              <a:rPr sz="1400" spc="45" dirty="0">
                <a:cs typeface="Arial"/>
              </a:rPr>
              <a:t>süreçtir.</a:t>
            </a:r>
            <a:endParaRPr sz="1400" dirty="0">
              <a:cs typeface="Arial"/>
            </a:endParaRPr>
          </a:p>
          <a:p>
            <a:pPr>
              <a:lnSpc>
                <a:spcPct val="100000"/>
              </a:lnSpc>
            </a:pPr>
            <a:endParaRPr sz="1400" dirty="0">
              <a:cs typeface="Arial"/>
            </a:endParaRPr>
          </a:p>
          <a:p>
            <a:pPr marL="12700">
              <a:lnSpc>
                <a:spcPct val="100000"/>
              </a:lnSpc>
            </a:pPr>
            <a:r>
              <a:rPr lang="tr-TR" sz="1400" spc="40" dirty="0">
                <a:cs typeface="Arial"/>
              </a:rPr>
              <a:t>Bu program ile;</a:t>
            </a:r>
            <a:endParaRPr lang="tr-TR" sz="1400" dirty="0">
              <a:cs typeface="Arial"/>
            </a:endParaRPr>
          </a:p>
          <a:p>
            <a:pPr marL="430529" marR="457200" indent="-171450">
              <a:lnSpc>
                <a:spcPct val="146900"/>
              </a:lnSpc>
              <a:buFont typeface="Arial" panose="020B0502040204020203" pitchFamily="34" charset="0"/>
              <a:buChar char="•"/>
            </a:pPr>
            <a:r>
              <a:rPr lang="tr-TR" sz="1400" spc="40" dirty="0">
                <a:cs typeface="Arial"/>
              </a:rPr>
              <a:t>Kişinin</a:t>
            </a:r>
            <a:r>
              <a:rPr lang="tr-TR" sz="1400" spc="114" dirty="0">
                <a:cs typeface="Arial"/>
              </a:rPr>
              <a:t> </a:t>
            </a:r>
            <a:r>
              <a:rPr lang="tr-TR" sz="1400" spc="40" dirty="0">
                <a:cs typeface="Arial"/>
              </a:rPr>
              <a:t>kendi</a:t>
            </a:r>
            <a:r>
              <a:rPr lang="tr-TR" sz="1400" spc="114" dirty="0">
                <a:cs typeface="Arial"/>
              </a:rPr>
              <a:t> </a:t>
            </a:r>
            <a:r>
              <a:rPr lang="tr-TR" sz="1400" spc="45" dirty="0">
                <a:cs typeface="Arial"/>
              </a:rPr>
              <a:t>değerleri</a:t>
            </a:r>
            <a:r>
              <a:rPr lang="tr-TR" sz="1400" spc="120" dirty="0">
                <a:cs typeface="Arial"/>
              </a:rPr>
              <a:t> </a:t>
            </a:r>
            <a:r>
              <a:rPr lang="tr-TR" sz="1400" spc="20" dirty="0">
                <a:cs typeface="Arial"/>
              </a:rPr>
              <a:t>ve</a:t>
            </a:r>
            <a:r>
              <a:rPr lang="tr-TR" sz="1400" spc="114" dirty="0">
                <a:cs typeface="Arial"/>
              </a:rPr>
              <a:t> </a:t>
            </a:r>
            <a:r>
              <a:rPr lang="tr-TR" sz="1400" spc="45" dirty="0">
                <a:cs typeface="Arial"/>
              </a:rPr>
              <a:t>yetkinlikleri</a:t>
            </a:r>
            <a:r>
              <a:rPr lang="tr-TR" sz="1400" spc="114" dirty="0">
                <a:cs typeface="Arial"/>
              </a:rPr>
              <a:t> </a:t>
            </a:r>
            <a:r>
              <a:rPr lang="tr-TR" sz="1400" spc="45" dirty="0">
                <a:cs typeface="Arial"/>
              </a:rPr>
              <a:t>hakkında</a:t>
            </a:r>
            <a:r>
              <a:rPr lang="tr-TR" sz="1400" spc="120" dirty="0">
                <a:cs typeface="Arial"/>
              </a:rPr>
              <a:t> </a:t>
            </a:r>
            <a:r>
              <a:rPr lang="tr-TR" sz="1400" spc="40" dirty="0">
                <a:cs typeface="Arial"/>
              </a:rPr>
              <a:t>mevcut</a:t>
            </a:r>
            <a:r>
              <a:rPr lang="tr-TR" sz="1400" spc="114" dirty="0">
                <a:cs typeface="Arial"/>
              </a:rPr>
              <a:t> </a:t>
            </a:r>
            <a:r>
              <a:rPr lang="tr-TR" sz="1400" spc="40" dirty="0">
                <a:cs typeface="Arial"/>
              </a:rPr>
              <a:t>durum</a:t>
            </a:r>
            <a:r>
              <a:rPr lang="tr-TR" sz="1400" spc="114" dirty="0">
                <a:cs typeface="Arial"/>
              </a:rPr>
              <a:t> </a:t>
            </a:r>
            <a:r>
              <a:rPr lang="tr-TR" sz="1400" spc="45" dirty="0">
                <a:cs typeface="Arial"/>
              </a:rPr>
              <a:t>farkındalığı </a:t>
            </a:r>
            <a:r>
              <a:rPr lang="tr-TR" sz="1400" spc="-300" dirty="0">
                <a:cs typeface="Arial"/>
              </a:rPr>
              <a:t> </a:t>
            </a:r>
            <a:r>
              <a:rPr lang="tr-TR" sz="1400" spc="45" dirty="0">
                <a:cs typeface="Arial"/>
              </a:rPr>
              <a:t>kazanmasına,</a:t>
            </a:r>
            <a:endParaRPr lang="tr-TR" sz="1400" dirty="0">
              <a:cs typeface="Arial"/>
            </a:endParaRPr>
          </a:p>
          <a:p>
            <a:pPr marL="430529" marR="573405" indent="-171450">
              <a:lnSpc>
                <a:spcPct val="146900"/>
              </a:lnSpc>
              <a:buFont typeface="Arial" panose="020B0502040204020203" pitchFamily="34" charset="0"/>
              <a:buChar char="•"/>
            </a:pPr>
            <a:r>
              <a:rPr sz="1400" spc="40" dirty="0" err="1">
                <a:cs typeface="Arial"/>
              </a:rPr>
              <a:t>Kişinin</a:t>
            </a:r>
            <a:r>
              <a:rPr sz="1400" spc="125" dirty="0">
                <a:cs typeface="Arial"/>
              </a:rPr>
              <a:t> </a:t>
            </a:r>
            <a:r>
              <a:rPr sz="1400" spc="40" dirty="0">
                <a:cs typeface="Arial"/>
              </a:rPr>
              <a:t>kişisel</a:t>
            </a:r>
            <a:r>
              <a:rPr sz="1400" spc="125" dirty="0">
                <a:cs typeface="Arial"/>
              </a:rPr>
              <a:t> </a:t>
            </a:r>
            <a:r>
              <a:rPr sz="1400" spc="45" dirty="0">
                <a:cs typeface="Arial"/>
              </a:rPr>
              <a:t>becerilerini</a:t>
            </a:r>
            <a:r>
              <a:rPr sz="1400" spc="130" dirty="0">
                <a:cs typeface="Arial"/>
              </a:rPr>
              <a:t> </a:t>
            </a:r>
            <a:r>
              <a:rPr sz="1400" spc="20" dirty="0">
                <a:cs typeface="Arial"/>
              </a:rPr>
              <a:t>en</a:t>
            </a:r>
            <a:r>
              <a:rPr sz="1400" spc="125" dirty="0">
                <a:cs typeface="Arial"/>
              </a:rPr>
              <a:t> </a:t>
            </a:r>
            <a:r>
              <a:rPr sz="1400" spc="40" dirty="0">
                <a:cs typeface="Arial"/>
              </a:rPr>
              <a:t>etkin</a:t>
            </a:r>
            <a:r>
              <a:rPr sz="1400" spc="130" dirty="0">
                <a:cs typeface="Arial"/>
              </a:rPr>
              <a:t> </a:t>
            </a:r>
            <a:r>
              <a:rPr sz="1400" spc="45" dirty="0">
                <a:cs typeface="Arial"/>
              </a:rPr>
              <a:t>kullanabileceği</a:t>
            </a:r>
            <a:r>
              <a:rPr sz="1400" spc="125" dirty="0">
                <a:cs typeface="Arial"/>
              </a:rPr>
              <a:t> </a:t>
            </a:r>
            <a:r>
              <a:rPr sz="1400" spc="40" dirty="0">
                <a:cs typeface="Arial"/>
              </a:rPr>
              <a:t>alanla</a:t>
            </a:r>
            <a:r>
              <a:rPr sz="1400" spc="125" dirty="0">
                <a:cs typeface="Arial"/>
              </a:rPr>
              <a:t> </a:t>
            </a:r>
            <a:r>
              <a:rPr sz="1400" spc="40" dirty="0">
                <a:cs typeface="Arial"/>
              </a:rPr>
              <a:t>ilgili</a:t>
            </a:r>
            <a:r>
              <a:rPr sz="1400" spc="130" dirty="0">
                <a:cs typeface="Arial"/>
              </a:rPr>
              <a:t> </a:t>
            </a:r>
            <a:r>
              <a:rPr sz="1400" spc="45" dirty="0" err="1">
                <a:cs typeface="Arial"/>
              </a:rPr>
              <a:t>farkındalık</a:t>
            </a:r>
            <a:r>
              <a:rPr sz="1400" spc="45" dirty="0">
                <a:cs typeface="Arial"/>
              </a:rPr>
              <a:t> </a:t>
            </a:r>
            <a:r>
              <a:rPr sz="1400" spc="-305" dirty="0">
                <a:cs typeface="Arial"/>
              </a:rPr>
              <a:t> </a:t>
            </a:r>
            <a:r>
              <a:rPr sz="1400" spc="45" dirty="0" err="1">
                <a:cs typeface="Arial"/>
              </a:rPr>
              <a:t>yaratılması</a:t>
            </a:r>
            <a:r>
              <a:rPr lang="tr-TR" sz="1400" spc="45" dirty="0" err="1">
                <a:cs typeface="Arial"/>
              </a:rPr>
              <a:t>na</a:t>
            </a:r>
            <a:r>
              <a:rPr sz="1400" spc="45" dirty="0">
                <a:cs typeface="Arial"/>
              </a:rPr>
              <a:t>,</a:t>
            </a:r>
            <a:endParaRPr sz="1400" dirty="0">
              <a:cs typeface="Arial"/>
            </a:endParaRPr>
          </a:p>
          <a:p>
            <a:pPr marL="430529" marR="122555" indent="-171450">
              <a:lnSpc>
                <a:spcPct val="146900"/>
              </a:lnSpc>
              <a:buFont typeface="Arial" panose="020B0502040204020203" pitchFamily="34" charset="0"/>
              <a:buChar char="•"/>
            </a:pPr>
            <a:r>
              <a:rPr sz="1400" spc="40" dirty="0">
                <a:cs typeface="Arial"/>
              </a:rPr>
              <a:t>Kurumsal</a:t>
            </a:r>
            <a:r>
              <a:rPr sz="1400" spc="120" dirty="0">
                <a:cs typeface="Arial"/>
              </a:rPr>
              <a:t> </a:t>
            </a:r>
            <a:r>
              <a:rPr sz="1400" spc="45" dirty="0">
                <a:cs typeface="Arial"/>
              </a:rPr>
              <a:t>yetkinlikleri</a:t>
            </a:r>
            <a:r>
              <a:rPr sz="1400" spc="125" dirty="0">
                <a:cs typeface="Arial"/>
              </a:rPr>
              <a:t> </a:t>
            </a:r>
            <a:r>
              <a:rPr sz="1400" spc="30" dirty="0">
                <a:cs typeface="Arial"/>
              </a:rPr>
              <a:t>baz</a:t>
            </a:r>
            <a:r>
              <a:rPr sz="1400" spc="125" dirty="0">
                <a:cs typeface="Arial"/>
              </a:rPr>
              <a:t> </a:t>
            </a:r>
            <a:r>
              <a:rPr sz="1400" spc="40" dirty="0">
                <a:cs typeface="Arial"/>
              </a:rPr>
              <a:t>alarak</a:t>
            </a:r>
            <a:r>
              <a:rPr sz="1400" spc="125" dirty="0">
                <a:cs typeface="Arial"/>
              </a:rPr>
              <a:t> </a:t>
            </a:r>
            <a:r>
              <a:rPr sz="1400" spc="40" dirty="0">
                <a:cs typeface="Arial"/>
              </a:rPr>
              <a:t>kişinin</a:t>
            </a:r>
            <a:r>
              <a:rPr sz="1400" spc="125" dirty="0">
                <a:cs typeface="Arial"/>
              </a:rPr>
              <a:t> </a:t>
            </a:r>
            <a:r>
              <a:rPr sz="1400" spc="45" dirty="0">
                <a:cs typeface="Arial"/>
              </a:rPr>
              <a:t>performansını</a:t>
            </a:r>
            <a:r>
              <a:rPr sz="1400" spc="125" dirty="0">
                <a:cs typeface="Arial"/>
              </a:rPr>
              <a:t> </a:t>
            </a:r>
            <a:r>
              <a:rPr sz="1400" spc="20" dirty="0">
                <a:cs typeface="Arial"/>
              </a:rPr>
              <a:t>ve</a:t>
            </a:r>
            <a:r>
              <a:rPr sz="1400" spc="125" dirty="0">
                <a:cs typeface="Arial"/>
              </a:rPr>
              <a:t> </a:t>
            </a:r>
            <a:r>
              <a:rPr sz="1400" spc="25" dirty="0">
                <a:cs typeface="Arial"/>
              </a:rPr>
              <a:t>iş</a:t>
            </a:r>
            <a:r>
              <a:rPr sz="1400" spc="125" dirty="0">
                <a:cs typeface="Arial"/>
              </a:rPr>
              <a:t> </a:t>
            </a:r>
            <a:r>
              <a:rPr sz="1400" spc="45" dirty="0">
                <a:cs typeface="Arial"/>
              </a:rPr>
              <a:t>sonuçlarını</a:t>
            </a:r>
            <a:r>
              <a:rPr sz="1400" spc="125" dirty="0">
                <a:cs typeface="Arial"/>
              </a:rPr>
              <a:t> </a:t>
            </a:r>
            <a:r>
              <a:rPr sz="1400" spc="40" dirty="0">
                <a:cs typeface="Arial"/>
              </a:rPr>
              <a:t>olumlu </a:t>
            </a:r>
            <a:r>
              <a:rPr sz="1400" spc="-305" dirty="0">
                <a:cs typeface="Arial"/>
              </a:rPr>
              <a:t> </a:t>
            </a:r>
            <a:r>
              <a:rPr sz="1400" spc="40" dirty="0">
                <a:cs typeface="Arial"/>
              </a:rPr>
              <a:t>yönde</a:t>
            </a:r>
            <a:r>
              <a:rPr sz="1400" spc="110" dirty="0">
                <a:cs typeface="Arial"/>
              </a:rPr>
              <a:t> </a:t>
            </a:r>
            <a:r>
              <a:rPr sz="1400" spc="45" dirty="0">
                <a:cs typeface="Arial"/>
              </a:rPr>
              <a:t>etkileyebilecek</a:t>
            </a:r>
            <a:r>
              <a:rPr sz="1400" spc="110" dirty="0">
                <a:cs typeface="Arial"/>
              </a:rPr>
              <a:t> </a:t>
            </a:r>
            <a:r>
              <a:rPr sz="1400" spc="45" dirty="0">
                <a:cs typeface="Arial"/>
              </a:rPr>
              <a:t>alanlarda</a:t>
            </a:r>
            <a:r>
              <a:rPr sz="1400" spc="110" dirty="0">
                <a:cs typeface="Arial"/>
              </a:rPr>
              <a:t> </a:t>
            </a:r>
            <a:r>
              <a:rPr sz="1400" spc="45" dirty="0" err="1">
                <a:cs typeface="Arial"/>
              </a:rPr>
              <a:t>konumlanmasını</a:t>
            </a:r>
            <a:r>
              <a:rPr sz="1400" spc="110" dirty="0">
                <a:cs typeface="Arial"/>
              </a:rPr>
              <a:t> </a:t>
            </a:r>
            <a:r>
              <a:rPr sz="1400" spc="45" dirty="0" err="1">
                <a:cs typeface="Arial"/>
              </a:rPr>
              <a:t>sağlama</a:t>
            </a:r>
            <a:r>
              <a:rPr lang="tr-TR" sz="1400" spc="45" dirty="0">
                <a:cs typeface="Arial"/>
              </a:rPr>
              <a:t>sına</a:t>
            </a:r>
            <a:r>
              <a:rPr sz="1400" spc="45" dirty="0">
                <a:cs typeface="Arial"/>
              </a:rPr>
              <a:t>,</a:t>
            </a:r>
            <a:endParaRPr sz="1400" dirty="0">
              <a:cs typeface="Arial"/>
            </a:endParaRPr>
          </a:p>
          <a:p>
            <a:pPr marL="430529" marR="12065" indent="-171450">
              <a:lnSpc>
                <a:spcPct val="146900"/>
              </a:lnSpc>
              <a:buFont typeface="Arial" panose="020B0502040204020203" pitchFamily="34" charset="0"/>
              <a:buChar char="•"/>
            </a:pPr>
            <a:r>
              <a:rPr sz="1400" spc="40" dirty="0">
                <a:cs typeface="Arial"/>
              </a:rPr>
              <a:t>Kişinin</a:t>
            </a:r>
            <a:r>
              <a:rPr sz="1400" spc="114" dirty="0">
                <a:cs typeface="Arial"/>
              </a:rPr>
              <a:t> </a:t>
            </a:r>
            <a:r>
              <a:rPr sz="1400" spc="40" dirty="0">
                <a:cs typeface="Arial"/>
              </a:rPr>
              <a:t>kendi</a:t>
            </a:r>
            <a:r>
              <a:rPr sz="1400" spc="114" dirty="0">
                <a:cs typeface="Arial"/>
              </a:rPr>
              <a:t> </a:t>
            </a:r>
            <a:r>
              <a:rPr sz="1400" spc="45" dirty="0">
                <a:cs typeface="Arial"/>
              </a:rPr>
              <a:t>hedefine</a:t>
            </a:r>
            <a:r>
              <a:rPr sz="1400" spc="114" dirty="0">
                <a:cs typeface="Arial"/>
              </a:rPr>
              <a:t> </a:t>
            </a:r>
            <a:r>
              <a:rPr sz="1400" spc="40" dirty="0">
                <a:cs typeface="Arial"/>
              </a:rPr>
              <a:t>giden</a:t>
            </a:r>
            <a:r>
              <a:rPr sz="1400" spc="114" dirty="0">
                <a:cs typeface="Arial"/>
              </a:rPr>
              <a:t> </a:t>
            </a:r>
            <a:r>
              <a:rPr sz="1400" spc="40" dirty="0">
                <a:cs typeface="Arial"/>
              </a:rPr>
              <a:t>yolda,</a:t>
            </a:r>
            <a:r>
              <a:rPr sz="1400" spc="114" dirty="0">
                <a:cs typeface="Arial"/>
              </a:rPr>
              <a:t> </a:t>
            </a:r>
            <a:r>
              <a:rPr sz="1400" spc="40" dirty="0">
                <a:cs typeface="Arial"/>
              </a:rPr>
              <a:t>hedefe</a:t>
            </a:r>
            <a:r>
              <a:rPr sz="1400" spc="114" dirty="0">
                <a:cs typeface="Arial"/>
              </a:rPr>
              <a:t> </a:t>
            </a:r>
            <a:r>
              <a:rPr sz="1400" spc="40" dirty="0">
                <a:cs typeface="Arial"/>
              </a:rPr>
              <a:t>yönelik</a:t>
            </a:r>
            <a:r>
              <a:rPr sz="1400" spc="114" dirty="0">
                <a:cs typeface="Arial"/>
              </a:rPr>
              <a:t> </a:t>
            </a:r>
            <a:r>
              <a:rPr sz="1400" spc="40" dirty="0">
                <a:cs typeface="Arial"/>
              </a:rPr>
              <a:t>güçlü</a:t>
            </a:r>
            <a:r>
              <a:rPr sz="1400" spc="114" dirty="0">
                <a:cs typeface="Arial"/>
              </a:rPr>
              <a:t> </a:t>
            </a:r>
            <a:r>
              <a:rPr sz="1400" spc="45" dirty="0" err="1">
                <a:cs typeface="Arial"/>
              </a:rPr>
              <a:t>yanlarını</a:t>
            </a:r>
            <a:r>
              <a:rPr sz="1400" spc="120" dirty="0">
                <a:cs typeface="Arial"/>
              </a:rPr>
              <a:t> </a:t>
            </a:r>
            <a:r>
              <a:rPr sz="1400" spc="45" dirty="0" err="1">
                <a:cs typeface="Arial"/>
              </a:rPr>
              <a:t>kullanmasın</a:t>
            </a:r>
            <a:r>
              <a:rPr lang="tr-TR" sz="1400" spc="45" dirty="0">
                <a:cs typeface="Arial"/>
              </a:rPr>
              <a:t>a</a:t>
            </a:r>
            <a:r>
              <a:rPr sz="1400" spc="45" dirty="0">
                <a:cs typeface="Arial"/>
              </a:rPr>
              <a:t> </a:t>
            </a:r>
            <a:r>
              <a:rPr sz="1400" spc="50" dirty="0">
                <a:cs typeface="Arial"/>
              </a:rPr>
              <a:t> </a:t>
            </a:r>
            <a:r>
              <a:rPr sz="1400" spc="20" dirty="0">
                <a:cs typeface="Arial"/>
              </a:rPr>
              <a:t>ve</a:t>
            </a:r>
            <a:r>
              <a:rPr sz="1400" spc="114" dirty="0">
                <a:cs typeface="Arial"/>
              </a:rPr>
              <a:t> </a:t>
            </a:r>
            <a:r>
              <a:rPr sz="1400" spc="40" dirty="0">
                <a:cs typeface="Arial"/>
              </a:rPr>
              <a:t>gelişim</a:t>
            </a:r>
            <a:r>
              <a:rPr sz="1400" spc="120" dirty="0">
                <a:cs typeface="Arial"/>
              </a:rPr>
              <a:t> </a:t>
            </a:r>
            <a:r>
              <a:rPr sz="1400" spc="45" dirty="0">
                <a:cs typeface="Arial"/>
              </a:rPr>
              <a:t>alanları</a:t>
            </a:r>
            <a:r>
              <a:rPr sz="1400" spc="114" dirty="0">
                <a:cs typeface="Arial"/>
              </a:rPr>
              <a:t> </a:t>
            </a:r>
            <a:r>
              <a:rPr sz="1400" spc="30" dirty="0">
                <a:cs typeface="Arial"/>
              </a:rPr>
              <a:t>ile</a:t>
            </a:r>
            <a:r>
              <a:rPr sz="1400" spc="120" dirty="0">
                <a:cs typeface="Arial"/>
              </a:rPr>
              <a:t> </a:t>
            </a:r>
            <a:r>
              <a:rPr sz="1400" spc="20" dirty="0">
                <a:cs typeface="Arial"/>
              </a:rPr>
              <a:t>de</a:t>
            </a:r>
            <a:r>
              <a:rPr sz="1400" spc="120" dirty="0">
                <a:cs typeface="Arial"/>
              </a:rPr>
              <a:t> </a:t>
            </a:r>
            <a:r>
              <a:rPr sz="1400" spc="40" dirty="0">
                <a:cs typeface="Arial"/>
              </a:rPr>
              <a:t>ilgili</a:t>
            </a:r>
            <a:r>
              <a:rPr sz="1400" spc="114" dirty="0">
                <a:cs typeface="Arial"/>
              </a:rPr>
              <a:t> </a:t>
            </a:r>
            <a:r>
              <a:rPr sz="1400" spc="45" dirty="0">
                <a:cs typeface="Arial"/>
              </a:rPr>
              <a:t>planlama</a:t>
            </a:r>
            <a:r>
              <a:rPr sz="1400" spc="120" dirty="0">
                <a:cs typeface="Arial"/>
              </a:rPr>
              <a:t> </a:t>
            </a:r>
            <a:r>
              <a:rPr sz="1400" spc="20" dirty="0">
                <a:cs typeface="Arial"/>
              </a:rPr>
              <a:t>ve</a:t>
            </a:r>
            <a:r>
              <a:rPr sz="1400" spc="114" dirty="0">
                <a:cs typeface="Arial"/>
              </a:rPr>
              <a:t> </a:t>
            </a:r>
            <a:r>
              <a:rPr sz="1400" spc="40" dirty="0">
                <a:cs typeface="Arial"/>
              </a:rPr>
              <a:t>aksiyon</a:t>
            </a:r>
            <a:r>
              <a:rPr sz="1400" spc="120" dirty="0">
                <a:cs typeface="Arial"/>
              </a:rPr>
              <a:t> </a:t>
            </a:r>
            <a:r>
              <a:rPr sz="1400" spc="45" dirty="0">
                <a:cs typeface="Arial"/>
              </a:rPr>
              <a:t>adımlarını</a:t>
            </a:r>
            <a:r>
              <a:rPr sz="1400" spc="120" dirty="0">
                <a:cs typeface="Arial"/>
              </a:rPr>
              <a:t> </a:t>
            </a:r>
            <a:r>
              <a:rPr sz="1400" spc="40" dirty="0">
                <a:cs typeface="Arial"/>
              </a:rPr>
              <a:t>yerine</a:t>
            </a:r>
            <a:r>
              <a:rPr sz="1400" spc="114" dirty="0">
                <a:cs typeface="Arial"/>
              </a:rPr>
              <a:t> </a:t>
            </a:r>
            <a:r>
              <a:rPr sz="1400" spc="45" dirty="0" err="1">
                <a:cs typeface="Arial"/>
              </a:rPr>
              <a:t>getirmesine</a:t>
            </a:r>
            <a:r>
              <a:rPr sz="1400" spc="45" dirty="0">
                <a:cs typeface="Arial"/>
              </a:rPr>
              <a:t> </a:t>
            </a:r>
            <a:r>
              <a:rPr lang="tr-TR" sz="1400" spc="-305" dirty="0">
                <a:cs typeface="Arial"/>
              </a:rPr>
              <a:t>,</a:t>
            </a:r>
            <a:endParaRPr lang="tr-TR" sz="1400" dirty="0">
              <a:cs typeface="Arial"/>
            </a:endParaRPr>
          </a:p>
          <a:p>
            <a:pPr marL="430529" marR="433070" indent="-171450">
              <a:lnSpc>
                <a:spcPct val="146900"/>
              </a:lnSpc>
              <a:buFont typeface="Arial" panose="020B0502040204020203" pitchFamily="34" charset="0"/>
              <a:buChar char="•"/>
            </a:pPr>
            <a:r>
              <a:rPr lang="tr-TR" sz="1400" spc="45" dirty="0">
                <a:cs typeface="Arial"/>
              </a:rPr>
              <a:t>Pozisyon</a:t>
            </a:r>
            <a:r>
              <a:rPr lang="tr-TR" sz="1400" spc="110" dirty="0">
                <a:cs typeface="Arial"/>
              </a:rPr>
              <a:t> </a:t>
            </a:r>
            <a:r>
              <a:rPr lang="tr-TR" sz="1400" spc="45" dirty="0">
                <a:cs typeface="Arial"/>
              </a:rPr>
              <a:t>değişimi</a:t>
            </a:r>
            <a:r>
              <a:rPr lang="tr-TR" sz="1400" spc="114" dirty="0">
                <a:cs typeface="Arial"/>
              </a:rPr>
              <a:t> </a:t>
            </a:r>
            <a:r>
              <a:rPr lang="tr-TR" sz="1400" spc="40" dirty="0">
                <a:cs typeface="Arial"/>
              </a:rPr>
              <a:t>olduğunda</a:t>
            </a:r>
            <a:r>
              <a:rPr lang="tr-TR" sz="1400" spc="114" dirty="0">
                <a:cs typeface="Arial"/>
              </a:rPr>
              <a:t> </a:t>
            </a:r>
            <a:r>
              <a:rPr lang="tr-TR" sz="1400" spc="40" dirty="0" err="1">
                <a:cs typeface="Arial"/>
              </a:rPr>
              <a:t>mental</a:t>
            </a:r>
            <a:r>
              <a:rPr lang="tr-TR" sz="1400" spc="110" dirty="0">
                <a:cs typeface="Arial"/>
              </a:rPr>
              <a:t> </a:t>
            </a:r>
            <a:r>
              <a:rPr lang="tr-TR" sz="1400" spc="20" dirty="0">
                <a:cs typeface="Arial"/>
              </a:rPr>
              <a:t>ve</a:t>
            </a:r>
            <a:r>
              <a:rPr lang="tr-TR" sz="1400" spc="114" dirty="0">
                <a:cs typeface="Arial"/>
              </a:rPr>
              <a:t> </a:t>
            </a:r>
            <a:r>
              <a:rPr lang="tr-TR" sz="1400" spc="45" dirty="0">
                <a:cs typeface="Arial"/>
              </a:rPr>
              <a:t>davranışsal</a:t>
            </a:r>
            <a:r>
              <a:rPr lang="tr-TR" sz="1400" spc="110" dirty="0">
                <a:cs typeface="Arial"/>
              </a:rPr>
              <a:t> </a:t>
            </a:r>
            <a:r>
              <a:rPr lang="tr-TR" sz="1400" spc="40" dirty="0">
                <a:cs typeface="Arial"/>
              </a:rPr>
              <a:t>olarak</a:t>
            </a:r>
            <a:r>
              <a:rPr lang="tr-TR" sz="1400" spc="114" dirty="0">
                <a:cs typeface="Arial"/>
              </a:rPr>
              <a:t> </a:t>
            </a:r>
            <a:r>
              <a:rPr lang="tr-TR" sz="1400" spc="45" dirty="0">
                <a:cs typeface="Arial"/>
              </a:rPr>
              <a:t>hazırlanmalarına,</a:t>
            </a:r>
          </a:p>
          <a:p>
            <a:pPr marL="430529" marR="433070" indent="-171450">
              <a:lnSpc>
                <a:spcPct val="146900"/>
              </a:lnSpc>
              <a:buFont typeface="Arial" panose="020B0502040204020203" pitchFamily="34" charset="0"/>
              <a:buChar char="•"/>
            </a:pPr>
            <a:r>
              <a:rPr lang="tr-TR" sz="1400" spc="45" dirty="0">
                <a:cs typeface="Arial"/>
              </a:rPr>
              <a:t> </a:t>
            </a:r>
            <a:r>
              <a:rPr lang="tr-TR" sz="1400" spc="-305" dirty="0">
                <a:cs typeface="Arial"/>
              </a:rPr>
              <a:t> </a:t>
            </a:r>
            <a:r>
              <a:rPr lang="tr-TR" sz="1400" spc="40" dirty="0">
                <a:cs typeface="Arial"/>
              </a:rPr>
              <a:t>Kişisel</a:t>
            </a:r>
            <a:r>
              <a:rPr lang="tr-TR" sz="1400" spc="120" dirty="0">
                <a:cs typeface="Arial"/>
              </a:rPr>
              <a:t> </a:t>
            </a:r>
            <a:r>
              <a:rPr lang="tr-TR" sz="1400" spc="20" dirty="0">
                <a:cs typeface="Arial"/>
              </a:rPr>
              <a:t>öz</a:t>
            </a:r>
            <a:r>
              <a:rPr lang="tr-TR" sz="1400" spc="125" dirty="0">
                <a:cs typeface="Arial"/>
              </a:rPr>
              <a:t> </a:t>
            </a:r>
            <a:r>
              <a:rPr lang="tr-TR" sz="1400" spc="40" dirty="0">
                <a:cs typeface="Arial"/>
              </a:rPr>
              <a:t>imajın</a:t>
            </a:r>
            <a:r>
              <a:rPr lang="tr-TR" sz="1400" spc="125" dirty="0">
                <a:cs typeface="Arial"/>
              </a:rPr>
              <a:t> </a:t>
            </a:r>
            <a:r>
              <a:rPr lang="tr-TR" sz="1400" spc="45" dirty="0">
                <a:cs typeface="Arial"/>
              </a:rPr>
              <a:t>geliştirilmesine</a:t>
            </a:r>
            <a:r>
              <a:rPr lang="tr-TR" sz="1400" spc="120" dirty="0">
                <a:cs typeface="Arial"/>
              </a:rPr>
              <a:t> </a:t>
            </a:r>
            <a:r>
              <a:rPr lang="tr-TR" sz="1400" spc="20" dirty="0">
                <a:cs typeface="Arial"/>
              </a:rPr>
              <a:t>ve</a:t>
            </a:r>
            <a:r>
              <a:rPr lang="tr-TR" sz="1400" spc="125" dirty="0">
                <a:cs typeface="Arial"/>
              </a:rPr>
              <a:t> </a:t>
            </a:r>
            <a:r>
              <a:rPr lang="tr-TR" sz="1400" spc="20" dirty="0">
                <a:cs typeface="Arial"/>
              </a:rPr>
              <a:t>öz</a:t>
            </a:r>
            <a:r>
              <a:rPr lang="tr-TR" sz="1400" spc="125" dirty="0">
                <a:cs typeface="Arial"/>
              </a:rPr>
              <a:t> </a:t>
            </a:r>
            <a:r>
              <a:rPr lang="tr-TR" sz="1400" spc="45" dirty="0">
                <a:cs typeface="Arial"/>
              </a:rPr>
              <a:t>farkındalığın</a:t>
            </a:r>
            <a:r>
              <a:rPr lang="tr-TR" sz="1400" spc="120" dirty="0">
                <a:cs typeface="Arial"/>
              </a:rPr>
              <a:t> </a:t>
            </a:r>
            <a:r>
              <a:rPr lang="tr-TR" sz="1400" spc="45" dirty="0">
                <a:cs typeface="Arial"/>
              </a:rPr>
              <a:t>artırılmasına</a:t>
            </a:r>
            <a:r>
              <a:rPr lang="tr-TR" sz="1400" spc="125" dirty="0">
                <a:cs typeface="Arial"/>
              </a:rPr>
              <a:t> </a:t>
            </a:r>
            <a:r>
              <a:rPr lang="tr-TR" sz="1400" spc="45" dirty="0">
                <a:cs typeface="Arial"/>
              </a:rPr>
              <a:t>destek sağlanmaktadır.</a:t>
            </a:r>
            <a:endParaRPr lang="tr-TR" sz="1400" dirty="0">
              <a:cs typeface="Arial"/>
            </a:endParaRPr>
          </a:p>
          <a:p>
            <a:pPr>
              <a:lnSpc>
                <a:spcPct val="100000"/>
              </a:lnSpc>
              <a:spcBef>
                <a:spcPts val="10"/>
              </a:spcBef>
            </a:pPr>
            <a:endParaRPr sz="1200" dirty="0">
              <a:cs typeface="Arial"/>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354647" y="946150"/>
            <a:ext cx="6852603" cy="8539774"/>
          </a:xfrm>
          <a:prstGeom prst="rect">
            <a:avLst/>
          </a:prstGeom>
        </p:spPr>
        <p:txBody>
          <a:bodyPr vert="horz" wrap="square" lIns="0" tIns="15240" rIns="0" bIns="0" rtlCol="0">
            <a:spAutoFit/>
          </a:bodyPr>
          <a:lstStyle/>
          <a:p>
            <a:pPr marL="12700">
              <a:lnSpc>
                <a:spcPct val="100000"/>
              </a:lnSpc>
              <a:spcBef>
                <a:spcPts val="100"/>
              </a:spcBef>
            </a:pPr>
            <a:r>
              <a:rPr sz="2000" b="1" spc="-20" dirty="0">
                <a:solidFill>
                  <a:srgbClr val="202020"/>
                </a:solidFill>
              </a:rPr>
              <a:t>KURUM İÇİ MENTORLUK</a:t>
            </a:r>
            <a:r>
              <a:rPr lang="tr-TR" sz="2000" b="1" spc="-20" dirty="0">
                <a:solidFill>
                  <a:srgbClr val="202020"/>
                </a:solidFill>
              </a:rPr>
              <a:t> SÜREÇLERİ</a:t>
            </a:r>
            <a:endParaRPr sz="2000" b="1" spc="-20" dirty="0">
              <a:solidFill>
                <a:srgbClr val="202020"/>
              </a:solidFill>
            </a:endParaRPr>
          </a:p>
          <a:p>
            <a:pPr marL="12700" marR="5080">
              <a:lnSpc>
                <a:spcPct val="146900"/>
              </a:lnSpc>
              <a:spcBef>
                <a:spcPts val="720"/>
              </a:spcBef>
            </a:pPr>
            <a:endParaRPr lang="tr-TR" sz="500" spc="45" dirty="0">
              <a:cs typeface="Arial"/>
            </a:endParaRPr>
          </a:p>
          <a:p>
            <a:pPr marL="12700" marR="5080">
              <a:lnSpc>
                <a:spcPct val="146900"/>
              </a:lnSpc>
              <a:spcBef>
                <a:spcPts val="720"/>
              </a:spcBef>
            </a:pPr>
            <a:r>
              <a:rPr sz="1400" spc="45" dirty="0" err="1">
                <a:cs typeface="Arial"/>
              </a:rPr>
              <a:t>Günümüzde</a:t>
            </a:r>
            <a:r>
              <a:rPr sz="1400" spc="110" dirty="0">
                <a:cs typeface="Arial"/>
              </a:rPr>
              <a:t> </a:t>
            </a:r>
            <a:r>
              <a:rPr sz="1400" spc="45" dirty="0">
                <a:cs typeface="Arial"/>
              </a:rPr>
              <a:t>kurumlarda</a:t>
            </a:r>
            <a:r>
              <a:rPr sz="1400" spc="110" dirty="0">
                <a:cs typeface="Arial"/>
              </a:rPr>
              <a:t> </a:t>
            </a:r>
            <a:r>
              <a:rPr sz="1400" spc="45" dirty="0">
                <a:cs typeface="Arial"/>
              </a:rPr>
              <a:t>neredeyse</a:t>
            </a:r>
            <a:r>
              <a:rPr sz="1400" spc="110" dirty="0">
                <a:cs typeface="Arial"/>
              </a:rPr>
              <a:t> </a:t>
            </a:r>
            <a:r>
              <a:rPr sz="1400" spc="-5" dirty="0">
                <a:cs typeface="Arial"/>
              </a:rPr>
              <a:t>3</a:t>
            </a:r>
            <a:r>
              <a:rPr sz="1400" spc="110" dirty="0">
                <a:cs typeface="Arial"/>
              </a:rPr>
              <a:t> </a:t>
            </a:r>
            <a:r>
              <a:rPr sz="1400" spc="40" dirty="0">
                <a:cs typeface="Arial"/>
              </a:rPr>
              <a:t>kuşak</a:t>
            </a:r>
            <a:r>
              <a:rPr sz="1400" spc="110" dirty="0">
                <a:cs typeface="Arial"/>
              </a:rPr>
              <a:t> </a:t>
            </a:r>
            <a:r>
              <a:rPr sz="1400" spc="30" dirty="0">
                <a:cs typeface="Arial"/>
              </a:rPr>
              <a:t>bir</a:t>
            </a:r>
            <a:r>
              <a:rPr sz="1400" spc="110" dirty="0">
                <a:cs typeface="Arial"/>
              </a:rPr>
              <a:t> </a:t>
            </a:r>
            <a:r>
              <a:rPr sz="1400" spc="40" dirty="0">
                <a:cs typeface="Arial"/>
              </a:rPr>
              <a:t>arada</a:t>
            </a:r>
            <a:r>
              <a:rPr sz="1400" spc="110" dirty="0">
                <a:cs typeface="Arial"/>
              </a:rPr>
              <a:t> </a:t>
            </a:r>
            <a:r>
              <a:rPr sz="1400" spc="45" dirty="0">
                <a:cs typeface="Arial"/>
              </a:rPr>
              <a:t>çalışıyor.</a:t>
            </a:r>
            <a:r>
              <a:rPr sz="1400" spc="110" dirty="0">
                <a:cs typeface="Arial"/>
              </a:rPr>
              <a:t> </a:t>
            </a:r>
            <a:r>
              <a:rPr sz="1400" spc="20" dirty="0">
                <a:cs typeface="Arial"/>
              </a:rPr>
              <a:t>Bu</a:t>
            </a:r>
            <a:r>
              <a:rPr sz="1400" spc="110" dirty="0">
                <a:cs typeface="Arial"/>
              </a:rPr>
              <a:t> </a:t>
            </a:r>
            <a:r>
              <a:rPr sz="1400" spc="45" dirty="0">
                <a:cs typeface="Arial"/>
              </a:rPr>
              <a:t>kuşakların</a:t>
            </a:r>
            <a:r>
              <a:rPr sz="1400" spc="110" dirty="0">
                <a:cs typeface="Arial"/>
              </a:rPr>
              <a:t> </a:t>
            </a:r>
            <a:r>
              <a:rPr sz="1400" spc="30" dirty="0">
                <a:cs typeface="Arial"/>
              </a:rPr>
              <a:t>işe </a:t>
            </a:r>
            <a:r>
              <a:rPr sz="1400" spc="35" dirty="0">
                <a:cs typeface="Arial"/>
              </a:rPr>
              <a:t> </a:t>
            </a:r>
            <a:r>
              <a:rPr sz="1400" spc="45" dirty="0">
                <a:cs typeface="Arial"/>
              </a:rPr>
              <a:t>bakışları,</a:t>
            </a:r>
            <a:r>
              <a:rPr sz="1400" spc="110" dirty="0">
                <a:cs typeface="Arial"/>
              </a:rPr>
              <a:t> </a:t>
            </a:r>
            <a:r>
              <a:rPr sz="1400" spc="25" dirty="0">
                <a:cs typeface="Arial"/>
              </a:rPr>
              <a:t>iş</a:t>
            </a:r>
            <a:r>
              <a:rPr sz="1400" spc="114" dirty="0">
                <a:cs typeface="Arial"/>
              </a:rPr>
              <a:t> </a:t>
            </a:r>
            <a:r>
              <a:rPr sz="1400" spc="45" dirty="0">
                <a:cs typeface="Arial"/>
              </a:rPr>
              <a:t>yapışları,</a:t>
            </a:r>
            <a:r>
              <a:rPr sz="1400" spc="114" dirty="0">
                <a:cs typeface="Arial"/>
              </a:rPr>
              <a:t> </a:t>
            </a:r>
            <a:r>
              <a:rPr sz="1400" spc="45" dirty="0">
                <a:cs typeface="Arial"/>
              </a:rPr>
              <a:t>beklenti</a:t>
            </a:r>
            <a:r>
              <a:rPr sz="1400" spc="114" dirty="0">
                <a:cs typeface="Arial"/>
              </a:rPr>
              <a:t> </a:t>
            </a:r>
            <a:r>
              <a:rPr sz="1400" spc="20" dirty="0">
                <a:cs typeface="Arial"/>
              </a:rPr>
              <a:t>ve</a:t>
            </a:r>
            <a:r>
              <a:rPr sz="1400" spc="114" dirty="0">
                <a:cs typeface="Arial"/>
              </a:rPr>
              <a:t> </a:t>
            </a:r>
            <a:r>
              <a:rPr sz="1400" spc="45" dirty="0">
                <a:cs typeface="Arial"/>
              </a:rPr>
              <a:t>hedefleri</a:t>
            </a:r>
            <a:r>
              <a:rPr sz="1400" spc="114" dirty="0">
                <a:cs typeface="Arial"/>
              </a:rPr>
              <a:t> </a:t>
            </a:r>
            <a:r>
              <a:rPr sz="1400" spc="45" dirty="0">
                <a:cs typeface="Arial"/>
              </a:rPr>
              <a:t>birbirinden</a:t>
            </a:r>
            <a:r>
              <a:rPr sz="1400" spc="114" dirty="0">
                <a:cs typeface="Arial"/>
              </a:rPr>
              <a:t> </a:t>
            </a:r>
            <a:r>
              <a:rPr sz="1400" spc="45" dirty="0">
                <a:cs typeface="Arial"/>
              </a:rPr>
              <a:t>farklı.</a:t>
            </a:r>
            <a:r>
              <a:rPr sz="1400" spc="114" dirty="0">
                <a:cs typeface="Arial"/>
              </a:rPr>
              <a:t> </a:t>
            </a:r>
            <a:r>
              <a:rPr sz="1400" spc="40" dirty="0">
                <a:cs typeface="Arial"/>
              </a:rPr>
              <a:t>Hızla</a:t>
            </a:r>
            <a:r>
              <a:rPr sz="1400" spc="114" dirty="0">
                <a:cs typeface="Arial"/>
              </a:rPr>
              <a:t> </a:t>
            </a:r>
            <a:r>
              <a:rPr sz="1400" spc="40" dirty="0">
                <a:cs typeface="Arial"/>
              </a:rPr>
              <a:t>değişen</a:t>
            </a:r>
            <a:r>
              <a:rPr sz="1400" spc="110" dirty="0">
                <a:cs typeface="Arial"/>
              </a:rPr>
              <a:t> </a:t>
            </a:r>
            <a:r>
              <a:rPr sz="1400" spc="45" dirty="0">
                <a:cs typeface="Arial"/>
              </a:rPr>
              <a:t>teknoloji, </a:t>
            </a:r>
            <a:r>
              <a:rPr sz="1400" spc="50" dirty="0">
                <a:cs typeface="Arial"/>
              </a:rPr>
              <a:t> </a:t>
            </a:r>
            <a:r>
              <a:rPr sz="1400" spc="45" dirty="0">
                <a:cs typeface="Arial"/>
              </a:rPr>
              <a:t>koşullar,</a:t>
            </a:r>
            <a:r>
              <a:rPr sz="1400" spc="110" dirty="0">
                <a:cs typeface="Arial"/>
              </a:rPr>
              <a:t> </a:t>
            </a:r>
            <a:r>
              <a:rPr sz="1400" spc="45" dirty="0">
                <a:cs typeface="Arial"/>
              </a:rPr>
              <a:t>modeller</a:t>
            </a:r>
            <a:r>
              <a:rPr sz="1400" spc="114" dirty="0">
                <a:cs typeface="Arial"/>
              </a:rPr>
              <a:t> </a:t>
            </a:r>
            <a:r>
              <a:rPr sz="1400" spc="45" dirty="0">
                <a:cs typeface="Arial"/>
              </a:rPr>
              <a:t>birlikte</a:t>
            </a:r>
            <a:r>
              <a:rPr sz="1400" spc="114" dirty="0">
                <a:cs typeface="Arial"/>
              </a:rPr>
              <a:t> </a:t>
            </a:r>
            <a:r>
              <a:rPr sz="1400" spc="35" dirty="0">
                <a:cs typeface="Arial"/>
              </a:rPr>
              <a:t>uyum</a:t>
            </a:r>
            <a:r>
              <a:rPr sz="1400" spc="114" dirty="0">
                <a:cs typeface="Arial"/>
              </a:rPr>
              <a:t> </a:t>
            </a:r>
            <a:r>
              <a:rPr sz="1400" spc="40" dirty="0">
                <a:cs typeface="Arial"/>
              </a:rPr>
              <a:t>içinde</a:t>
            </a:r>
            <a:r>
              <a:rPr sz="1400" spc="110" dirty="0">
                <a:cs typeface="Arial"/>
              </a:rPr>
              <a:t> </a:t>
            </a:r>
            <a:r>
              <a:rPr sz="1400" spc="45" dirty="0">
                <a:cs typeface="Arial"/>
              </a:rPr>
              <a:t>çalışmayı</a:t>
            </a:r>
            <a:r>
              <a:rPr sz="1400" spc="114" dirty="0">
                <a:cs typeface="Arial"/>
              </a:rPr>
              <a:t> </a:t>
            </a:r>
            <a:r>
              <a:rPr sz="1400" spc="35" dirty="0">
                <a:cs typeface="Arial"/>
              </a:rPr>
              <a:t>kimi</a:t>
            </a:r>
            <a:r>
              <a:rPr sz="1400" spc="114" dirty="0">
                <a:cs typeface="Arial"/>
              </a:rPr>
              <a:t> </a:t>
            </a:r>
            <a:r>
              <a:rPr sz="1400" spc="40" dirty="0">
                <a:cs typeface="Arial"/>
              </a:rPr>
              <a:t>zaman</a:t>
            </a:r>
            <a:r>
              <a:rPr sz="1400" spc="114" dirty="0">
                <a:cs typeface="Arial"/>
              </a:rPr>
              <a:t> </a:t>
            </a:r>
            <a:r>
              <a:rPr sz="1400" spc="45" dirty="0">
                <a:cs typeface="Arial"/>
              </a:rPr>
              <a:t>kolaylaştırırken</a:t>
            </a:r>
            <a:r>
              <a:rPr sz="1400" spc="114" dirty="0">
                <a:cs typeface="Arial"/>
              </a:rPr>
              <a:t> </a:t>
            </a:r>
            <a:r>
              <a:rPr sz="1400" spc="35" dirty="0">
                <a:cs typeface="Arial"/>
              </a:rPr>
              <a:t>çoğu </a:t>
            </a:r>
            <a:r>
              <a:rPr sz="1400" spc="40" dirty="0">
                <a:cs typeface="Arial"/>
              </a:rPr>
              <a:t> zaman</a:t>
            </a:r>
            <a:r>
              <a:rPr sz="1400" spc="114" dirty="0">
                <a:cs typeface="Arial"/>
              </a:rPr>
              <a:t> </a:t>
            </a:r>
            <a:r>
              <a:rPr sz="1400" spc="20" dirty="0">
                <a:cs typeface="Arial"/>
              </a:rPr>
              <a:t>da</a:t>
            </a:r>
            <a:r>
              <a:rPr sz="1400" spc="114" dirty="0">
                <a:cs typeface="Arial"/>
              </a:rPr>
              <a:t> </a:t>
            </a:r>
            <a:r>
              <a:rPr sz="1400" spc="45" dirty="0">
                <a:cs typeface="Arial"/>
              </a:rPr>
              <a:t>karmaşık</a:t>
            </a:r>
            <a:r>
              <a:rPr sz="1400" spc="120" dirty="0">
                <a:cs typeface="Arial"/>
              </a:rPr>
              <a:t> </a:t>
            </a:r>
            <a:r>
              <a:rPr sz="1400" spc="35" dirty="0">
                <a:cs typeface="Arial"/>
              </a:rPr>
              <a:t>hale</a:t>
            </a:r>
            <a:r>
              <a:rPr sz="1400" spc="114" dirty="0">
                <a:cs typeface="Arial"/>
              </a:rPr>
              <a:t> </a:t>
            </a:r>
            <a:r>
              <a:rPr sz="1400" spc="45" dirty="0">
                <a:cs typeface="Arial"/>
              </a:rPr>
              <a:t>getirebiliyor.</a:t>
            </a:r>
            <a:r>
              <a:rPr sz="1400" spc="114" dirty="0">
                <a:cs typeface="Arial"/>
              </a:rPr>
              <a:t> </a:t>
            </a:r>
            <a:r>
              <a:rPr sz="1400" spc="40" dirty="0">
                <a:cs typeface="Arial"/>
              </a:rPr>
              <a:t>Kurum</a:t>
            </a:r>
            <a:r>
              <a:rPr sz="1400" spc="120" dirty="0">
                <a:cs typeface="Arial"/>
              </a:rPr>
              <a:t> </a:t>
            </a:r>
            <a:r>
              <a:rPr sz="1400" spc="30" dirty="0">
                <a:cs typeface="Arial"/>
              </a:rPr>
              <a:t>içi</a:t>
            </a:r>
            <a:r>
              <a:rPr sz="1400" spc="114" dirty="0">
                <a:cs typeface="Arial"/>
              </a:rPr>
              <a:t> </a:t>
            </a:r>
            <a:r>
              <a:rPr sz="1400" spc="45" dirty="0">
                <a:cs typeface="Arial"/>
              </a:rPr>
              <a:t>mentorluk;</a:t>
            </a:r>
            <a:r>
              <a:rPr sz="1400" spc="120" dirty="0">
                <a:cs typeface="Arial"/>
              </a:rPr>
              <a:t> </a:t>
            </a:r>
            <a:r>
              <a:rPr sz="1400" spc="40" dirty="0">
                <a:cs typeface="Arial"/>
              </a:rPr>
              <a:t>farklı</a:t>
            </a:r>
            <a:r>
              <a:rPr sz="1400" spc="114" dirty="0">
                <a:cs typeface="Arial"/>
              </a:rPr>
              <a:t> </a:t>
            </a:r>
            <a:r>
              <a:rPr sz="1400" spc="45" dirty="0">
                <a:cs typeface="Arial"/>
              </a:rPr>
              <a:t>kuşakların</a:t>
            </a:r>
            <a:r>
              <a:rPr sz="1400" spc="114" dirty="0">
                <a:cs typeface="Arial"/>
              </a:rPr>
              <a:t> </a:t>
            </a:r>
            <a:r>
              <a:rPr sz="1400" spc="45" dirty="0">
                <a:cs typeface="Arial"/>
              </a:rPr>
              <a:t>birbiriyle </a:t>
            </a:r>
            <a:r>
              <a:rPr sz="1400" spc="-305" dirty="0">
                <a:cs typeface="Arial"/>
              </a:rPr>
              <a:t> </a:t>
            </a:r>
            <a:r>
              <a:rPr sz="1400" spc="35" dirty="0">
                <a:cs typeface="Arial"/>
              </a:rPr>
              <a:t>daha</a:t>
            </a:r>
            <a:r>
              <a:rPr sz="1400" spc="114" dirty="0">
                <a:cs typeface="Arial"/>
              </a:rPr>
              <a:t> </a:t>
            </a:r>
            <a:r>
              <a:rPr sz="1400" spc="40" dirty="0">
                <a:cs typeface="Arial"/>
              </a:rPr>
              <a:t>etkili</a:t>
            </a:r>
            <a:r>
              <a:rPr sz="1400" spc="114" dirty="0">
                <a:cs typeface="Arial"/>
              </a:rPr>
              <a:t> </a:t>
            </a:r>
            <a:r>
              <a:rPr sz="1400" spc="45" dirty="0">
                <a:cs typeface="Arial"/>
              </a:rPr>
              <a:t>iletişim</a:t>
            </a:r>
            <a:r>
              <a:rPr sz="1400" spc="120" dirty="0">
                <a:cs typeface="Arial"/>
              </a:rPr>
              <a:t> </a:t>
            </a:r>
            <a:r>
              <a:rPr sz="1400" spc="45" dirty="0">
                <a:cs typeface="Arial"/>
              </a:rPr>
              <a:t>kurmalarını</a:t>
            </a:r>
            <a:r>
              <a:rPr sz="1400" spc="114" dirty="0">
                <a:cs typeface="Arial"/>
              </a:rPr>
              <a:t> </a:t>
            </a:r>
            <a:r>
              <a:rPr sz="1400" spc="20" dirty="0">
                <a:cs typeface="Arial"/>
              </a:rPr>
              <a:t>ve</a:t>
            </a:r>
            <a:r>
              <a:rPr sz="1400" spc="114" dirty="0">
                <a:cs typeface="Arial"/>
              </a:rPr>
              <a:t> </a:t>
            </a:r>
            <a:r>
              <a:rPr sz="1400" spc="45" dirty="0">
                <a:cs typeface="Arial"/>
              </a:rPr>
              <a:t>birbirlerini</a:t>
            </a:r>
            <a:r>
              <a:rPr sz="1400" spc="120" dirty="0">
                <a:cs typeface="Arial"/>
              </a:rPr>
              <a:t> </a:t>
            </a:r>
            <a:r>
              <a:rPr sz="1400" spc="35" dirty="0">
                <a:cs typeface="Arial"/>
              </a:rPr>
              <a:t>daha</a:t>
            </a:r>
            <a:r>
              <a:rPr sz="1400" spc="114" dirty="0">
                <a:cs typeface="Arial"/>
              </a:rPr>
              <a:t> </a:t>
            </a:r>
            <a:r>
              <a:rPr sz="1400" spc="30" dirty="0">
                <a:cs typeface="Arial"/>
              </a:rPr>
              <a:t>iyi</a:t>
            </a:r>
            <a:r>
              <a:rPr sz="1400" spc="114" dirty="0">
                <a:cs typeface="Arial"/>
              </a:rPr>
              <a:t> </a:t>
            </a:r>
            <a:r>
              <a:rPr sz="1400" spc="45" dirty="0">
                <a:cs typeface="Arial"/>
              </a:rPr>
              <a:t>anlamalarını</a:t>
            </a:r>
            <a:r>
              <a:rPr sz="1400" spc="120" dirty="0">
                <a:cs typeface="Arial"/>
              </a:rPr>
              <a:t> </a:t>
            </a:r>
            <a:r>
              <a:rPr sz="1400" spc="45" dirty="0">
                <a:cs typeface="Arial"/>
              </a:rPr>
              <a:t>sağlarken,</a:t>
            </a:r>
            <a:r>
              <a:rPr sz="1400" spc="114" dirty="0">
                <a:cs typeface="Arial"/>
              </a:rPr>
              <a:t> </a:t>
            </a:r>
            <a:r>
              <a:rPr sz="1400" spc="35" dirty="0">
                <a:cs typeface="Arial"/>
              </a:rPr>
              <a:t>yeni </a:t>
            </a:r>
            <a:r>
              <a:rPr sz="1400" spc="40" dirty="0">
                <a:cs typeface="Arial"/>
              </a:rPr>
              <a:t> </a:t>
            </a:r>
            <a:r>
              <a:rPr sz="1400" spc="45" dirty="0">
                <a:cs typeface="Arial"/>
              </a:rPr>
              <a:t>kuşakların</a:t>
            </a:r>
            <a:r>
              <a:rPr sz="1400" spc="114" dirty="0">
                <a:cs typeface="Arial"/>
              </a:rPr>
              <a:t> </a:t>
            </a:r>
            <a:r>
              <a:rPr sz="1400" spc="40" dirty="0">
                <a:cs typeface="Arial"/>
              </a:rPr>
              <a:t>kurum</a:t>
            </a:r>
            <a:r>
              <a:rPr sz="1400" spc="114" dirty="0">
                <a:cs typeface="Arial"/>
              </a:rPr>
              <a:t> </a:t>
            </a:r>
            <a:r>
              <a:rPr sz="1400" spc="45" dirty="0">
                <a:cs typeface="Arial"/>
              </a:rPr>
              <a:t>kültürünü</a:t>
            </a:r>
            <a:r>
              <a:rPr sz="1400" spc="114" dirty="0">
                <a:cs typeface="Arial"/>
              </a:rPr>
              <a:t> </a:t>
            </a:r>
            <a:r>
              <a:rPr sz="1400" spc="45" dirty="0" err="1">
                <a:cs typeface="Arial"/>
              </a:rPr>
              <a:t>anlamalarını</a:t>
            </a:r>
            <a:r>
              <a:rPr sz="1400" spc="114" dirty="0">
                <a:cs typeface="Arial"/>
              </a:rPr>
              <a:t> </a:t>
            </a:r>
            <a:r>
              <a:rPr lang="tr-TR" sz="1400" spc="114" dirty="0">
                <a:cs typeface="Arial"/>
              </a:rPr>
              <a:t>da </a:t>
            </a:r>
            <a:r>
              <a:rPr sz="1400" spc="45" dirty="0" err="1">
                <a:cs typeface="Arial"/>
              </a:rPr>
              <a:t>kolaylaştırıyor</a:t>
            </a:r>
            <a:r>
              <a:rPr sz="1400" spc="45" dirty="0">
                <a:cs typeface="Arial"/>
              </a:rPr>
              <a:t>.</a:t>
            </a:r>
            <a:r>
              <a:rPr sz="1400" spc="120" dirty="0">
                <a:cs typeface="Arial"/>
              </a:rPr>
              <a:t> </a:t>
            </a:r>
            <a:r>
              <a:rPr sz="1400" spc="45" dirty="0">
                <a:cs typeface="Arial"/>
              </a:rPr>
              <a:t>Mentorluk</a:t>
            </a:r>
            <a:r>
              <a:rPr sz="1400" spc="114" dirty="0">
                <a:cs typeface="Arial"/>
              </a:rPr>
              <a:t> </a:t>
            </a:r>
            <a:r>
              <a:rPr sz="1400" spc="40" dirty="0">
                <a:cs typeface="Arial"/>
              </a:rPr>
              <a:t>süreci</a:t>
            </a:r>
            <a:r>
              <a:rPr sz="1400" spc="114" dirty="0">
                <a:cs typeface="Arial"/>
              </a:rPr>
              <a:t> </a:t>
            </a:r>
            <a:r>
              <a:rPr sz="1400" spc="30" dirty="0">
                <a:cs typeface="Arial"/>
              </a:rPr>
              <a:t>ile</a:t>
            </a:r>
            <a:r>
              <a:rPr sz="1400" spc="114" dirty="0">
                <a:cs typeface="Arial"/>
              </a:rPr>
              <a:t> </a:t>
            </a:r>
            <a:r>
              <a:rPr sz="1400" spc="35" dirty="0">
                <a:cs typeface="Arial"/>
              </a:rPr>
              <a:t>eski </a:t>
            </a:r>
            <a:r>
              <a:rPr sz="1400" spc="40" dirty="0">
                <a:cs typeface="Arial"/>
              </a:rPr>
              <a:t> </a:t>
            </a:r>
            <a:r>
              <a:rPr sz="1400" spc="45" dirty="0">
                <a:cs typeface="Arial"/>
              </a:rPr>
              <a:t>kuşaklar</a:t>
            </a:r>
            <a:r>
              <a:rPr sz="1400" spc="110" dirty="0">
                <a:cs typeface="Arial"/>
              </a:rPr>
              <a:t> </a:t>
            </a:r>
            <a:r>
              <a:rPr sz="1400" spc="40" dirty="0">
                <a:cs typeface="Arial"/>
              </a:rPr>
              <a:t>için;</a:t>
            </a:r>
            <a:r>
              <a:rPr sz="1400" spc="110" dirty="0">
                <a:cs typeface="Arial"/>
              </a:rPr>
              <a:t> </a:t>
            </a:r>
            <a:r>
              <a:rPr sz="1400" spc="40" dirty="0">
                <a:cs typeface="Arial"/>
              </a:rPr>
              <a:t>değişen</a:t>
            </a:r>
            <a:r>
              <a:rPr sz="1400" spc="110" dirty="0">
                <a:cs typeface="Arial"/>
              </a:rPr>
              <a:t> </a:t>
            </a:r>
            <a:r>
              <a:rPr sz="1400" spc="40" dirty="0">
                <a:cs typeface="Arial"/>
              </a:rPr>
              <a:t>dünya</a:t>
            </a:r>
            <a:r>
              <a:rPr sz="1400" spc="110" dirty="0">
                <a:cs typeface="Arial"/>
              </a:rPr>
              <a:t> </a:t>
            </a:r>
            <a:r>
              <a:rPr sz="1400" spc="45" dirty="0">
                <a:cs typeface="Arial"/>
              </a:rPr>
              <a:t>koşullarına</a:t>
            </a:r>
            <a:r>
              <a:rPr sz="1400" spc="110" dirty="0">
                <a:cs typeface="Arial"/>
              </a:rPr>
              <a:t> </a:t>
            </a:r>
            <a:r>
              <a:rPr sz="1400" spc="35" dirty="0">
                <a:cs typeface="Arial"/>
              </a:rPr>
              <a:t>göre</a:t>
            </a:r>
            <a:r>
              <a:rPr sz="1400" spc="110" dirty="0">
                <a:cs typeface="Arial"/>
              </a:rPr>
              <a:t> </a:t>
            </a:r>
            <a:r>
              <a:rPr sz="1400" spc="40" dirty="0">
                <a:cs typeface="Arial"/>
              </a:rPr>
              <a:t>kurum</a:t>
            </a:r>
            <a:r>
              <a:rPr sz="1400" spc="114" dirty="0">
                <a:cs typeface="Arial"/>
              </a:rPr>
              <a:t> </a:t>
            </a:r>
            <a:r>
              <a:rPr sz="1400" spc="45" dirty="0">
                <a:cs typeface="Arial"/>
              </a:rPr>
              <a:t>kültürünün</a:t>
            </a:r>
            <a:r>
              <a:rPr sz="1400" spc="110" dirty="0">
                <a:cs typeface="Arial"/>
              </a:rPr>
              <a:t> </a:t>
            </a:r>
            <a:r>
              <a:rPr sz="1400" spc="20" dirty="0">
                <a:cs typeface="Arial"/>
              </a:rPr>
              <a:t>ve</a:t>
            </a:r>
            <a:r>
              <a:rPr sz="1400" spc="110" dirty="0">
                <a:cs typeface="Arial"/>
              </a:rPr>
              <a:t> </a:t>
            </a:r>
            <a:r>
              <a:rPr sz="1400" spc="25" dirty="0">
                <a:cs typeface="Arial"/>
              </a:rPr>
              <a:t>iş</a:t>
            </a:r>
            <a:r>
              <a:rPr sz="1400" spc="110" dirty="0">
                <a:cs typeface="Arial"/>
              </a:rPr>
              <a:t> </a:t>
            </a:r>
            <a:r>
              <a:rPr sz="1400" spc="40" dirty="0">
                <a:cs typeface="Arial"/>
              </a:rPr>
              <a:t>yapış </a:t>
            </a:r>
            <a:r>
              <a:rPr sz="1400" spc="45" dirty="0">
                <a:cs typeface="Arial"/>
              </a:rPr>
              <a:t> şekillerinin</a:t>
            </a:r>
            <a:r>
              <a:rPr sz="1400" spc="110" dirty="0">
                <a:cs typeface="Arial"/>
              </a:rPr>
              <a:t> </a:t>
            </a:r>
            <a:r>
              <a:rPr sz="1400" spc="20" dirty="0">
                <a:cs typeface="Arial"/>
              </a:rPr>
              <a:t>de</a:t>
            </a:r>
            <a:r>
              <a:rPr sz="1400" spc="110" dirty="0">
                <a:cs typeface="Arial"/>
              </a:rPr>
              <a:t> </a:t>
            </a:r>
            <a:r>
              <a:rPr sz="1400" spc="45" dirty="0">
                <a:cs typeface="Arial"/>
              </a:rPr>
              <a:t>uyumlanmasını</a:t>
            </a:r>
            <a:r>
              <a:rPr sz="1400" spc="110" dirty="0">
                <a:cs typeface="Arial"/>
              </a:rPr>
              <a:t> </a:t>
            </a:r>
            <a:r>
              <a:rPr sz="1400" spc="40" dirty="0">
                <a:cs typeface="Arial"/>
              </a:rPr>
              <a:t>sağlamak</a:t>
            </a:r>
            <a:r>
              <a:rPr sz="1400" spc="114" dirty="0">
                <a:cs typeface="Arial"/>
              </a:rPr>
              <a:t> </a:t>
            </a:r>
            <a:r>
              <a:rPr sz="1400" spc="40" dirty="0">
                <a:cs typeface="Arial"/>
              </a:rPr>
              <a:t>mümkün</a:t>
            </a:r>
            <a:r>
              <a:rPr sz="1400" spc="110" dirty="0">
                <a:cs typeface="Arial"/>
              </a:rPr>
              <a:t> </a:t>
            </a:r>
            <a:r>
              <a:rPr sz="1400" spc="45" dirty="0" err="1">
                <a:cs typeface="Arial"/>
              </a:rPr>
              <a:t>olabiliyor</a:t>
            </a:r>
            <a:r>
              <a:rPr sz="1400" spc="45" dirty="0">
                <a:cs typeface="Arial"/>
              </a:rPr>
              <a:t>.</a:t>
            </a:r>
            <a:endParaRPr sz="1400" dirty="0">
              <a:cs typeface="Arial"/>
            </a:endParaRPr>
          </a:p>
          <a:p>
            <a:pPr marL="12700" marR="31115">
              <a:lnSpc>
                <a:spcPct val="146900"/>
              </a:lnSpc>
            </a:pPr>
            <a:r>
              <a:rPr sz="1400" spc="45" dirty="0">
                <a:cs typeface="Arial"/>
              </a:rPr>
              <a:t>Programın</a:t>
            </a:r>
            <a:r>
              <a:rPr sz="1400" spc="114" dirty="0">
                <a:cs typeface="Arial"/>
              </a:rPr>
              <a:t> </a:t>
            </a:r>
            <a:r>
              <a:rPr sz="1400" spc="20" dirty="0">
                <a:cs typeface="Arial"/>
              </a:rPr>
              <a:t>en</a:t>
            </a:r>
            <a:r>
              <a:rPr sz="1400" spc="114" dirty="0">
                <a:cs typeface="Arial"/>
              </a:rPr>
              <a:t> </a:t>
            </a:r>
            <a:r>
              <a:rPr sz="1400" spc="40" dirty="0">
                <a:cs typeface="Arial"/>
              </a:rPr>
              <a:t>büyük</a:t>
            </a:r>
            <a:r>
              <a:rPr sz="1400" spc="114" dirty="0">
                <a:cs typeface="Arial"/>
              </a:rPr>
              <a:t> </a:t>
            </a:r>
            <a:r>
              <a:rPr sz="1400" spc="45" dirty="0">
                <a:cs typeface="Arial"/>
              </a:rPr>
              <a:t>katkısının;</a:t>
            </a:r>
            <a:r>
              <a:rPr sz="1400" spc="114" dirty="0">
                <a:cs typeface="Arial"/>
              </a:rPr>
              <a:t> </a:t>
            </a:r>
            <a:r>
              <a:rPr sz="1400" spc="45" dirty="0">
                <a:cs typeface="Arial"/>
              </a:rPr>
              <a:t>kuşaklardan</a:t>
            </a:r>
            <a:r>
              <a:rPr sz="1400" spc="114" dirty="0">
                <a:cs typeface="Arial"/>
              </a:rPr>
              <a:t> </a:t>
            </a:r>
            <a:r>
              <a:rPr sz="1400" spc="45" dirty="0">
                <a:cs typeface="Arial"/>
              </a:rPr>
              <a:t>bağımsız</a:t>
            </a:r>
            <a:r>
              <a:rPr sz="1400" spc="114" dirty="0">
                <a:cs typeface="Arial"/>
              </a:rPr>
              <a:t> </a:t>
            </a:r>
            <a:r>
              <a:rPr sz="1400" spc="40" dirty="0">
                <a:cs typeface="Arial"/>
              </a:rPr>
              <a:t>olarak</a:t>
            </a:r>
            <a:r>
              <a:rPr sz="1400" spc="114" dirty="0">
                <a:cs typeface="Arial"/>
              </a:rPr>
              <a:t> </a:t>
            </a:r>
            <a:r>
              <a:rPr sz="1400" spc="45" dirty="0">
                <a:cs typeface="Arial"/>
              </a:rPr>
              <a:t>birbirinden</a:t>
            </a:r>
            <a:r>
              <a:rPr sz="1400" spc="114" dirty="0">
                <a:cs typeface="Arial"/>
              </a:rPr>
              <a:t> </a:t>
            </a:r>
            <a:r>
              <a:rPr sz="1400" spc="40" dirty="0">
                <a:cs typeface="Arial"/>
              </a:rPr>
              <a:t>öğrenme</a:t>
            </a:r>
            <a:r>
              <a:rPr sz="1400" spc="114" dirty="0">
                <a:cs typeface="Arial"/>
              </a:rPr>
              <a:t> </a:t>
            </a:r>
            <a:r>
              <a:rPr sz="1400" spc="20" dirty="0">
                <a:cs typeface="Arial"/>
              </a:rPr>
              <a:t>ve </a:t>
            </a:r>
            <a:r>
              <a:rPr sz="1400" spc="-305" dirty="0">
                <a:cs typeface="Arial"/>
              </a:rPr>
              <a:t> </a:t>
            </a:r>
            <a:r>
              <a:rPr sz="1400" spc="45" dirty="0">
                <a:cs typeface="Arial"/>
              </a:rPr>
              <a:t>birlikte</a:t>
            </a:r>
            <a:r>
              <a:rPr sz="1400" spc="110" dirty="0">
                <a:cs typeface="Arial"/>
              </a:rPr>
              <a:t> </a:t>
            </a:r>
            <a:r>
              <a:rPr sz="1400" spc="40" dirty="0">
                <a:cs typeface="Arial"/>
              </a:rPr>
              <a:t>gelişme</a:t>
            </a:r>
            <a:r>
              <a:rPr sz="1400" spc="110" dirty="0">
                <a:cs typeface="Arial"/>
              </a:rPr>
              <a:t> </a:t>
            </a:r>
            <a:r>
              <a:rPr sz="1400" spc="45" dirty="0">
                <a:cs typeface="Arial"/>
              </a:rPr>
              <a:t>kültürünü</a:t>
            </a:r>
            <a:r>
              <a:rPr sz="1400" spc="110" dirty="0">
                <a:cs typeface="Arial"/>
              </a:rPr>
              <a:t> </a:t>
            </a:r>
            <a:r>
              <a:rPr sz="1400" spc="45" dirty="0">
                <a:cs typeface="Arial"/>
              </a:rPr>
              <a:t>desteklemek</a:t>
            </a:r>
            <a:r>
              <a:rPr sz="1400" spc="110" dirty="0">
                <a:cs typeface="Arial"/>
              </a:rPr>
              <a:t> </a:t>
            </a:r>
            <a:r>
              <a:rPr sz="1400" spc="45" dirty="0">
                <a:cs typeface="Arial"/>
              </a:rPr>
              <a:t>olduğunu</a:t>
            </a:r>
            <a:r>
              <a:rPr sz="1400" spc="110" dirty="0">
                <a:cs typeface="Arial"/>
              </a:rPr>
              <a:t> </a:t>
            </a:r>
            <a:r>
              <a:rPr sz="1400" spc="45" dirty="0">
                <a:cs typeface="Arial"/>
              </a:rPr>
              <a:t>söyleyebiliriz.</a:t>
            </a:r>
            <a:endParaRPr sz="1400" dirty="0">
              <a:cs typeface="Arial"/>
            </a:endParaRPr>
          </a:p>
          <a:p>
            <a:pPr marL="12700">
              <a:lnSpc>
                <a:spcPct val="100000"/>
              </a:lnSpc>
              <a:spcBef>
                <a:spcPts val="645"/>
              </a:spcBef>
            </a:pPr>
            <a:r>
              <a:rPr sz="1400" spc="40" dirty="0">
                <a:cs typeface="Arial"/>
              </a:rPr>
              <a:t>PDRICMA</a:t>
            </a:r>
            <a:r>
              <a:rPr sz="1400" spc="114" dirty="0">
                <a:cs typeface="Arial"/>
              </a:rPr>
              <a:t> </a:t>
            </a:r>
            <a:r>
              <a:rPr sz="1400" spc="40" dirty="0">
                <a:cs typeface="Arial"/>
              </a:rPr>
              <a:t>olarak</a:t>
            </a:r>
            <a:r>
              <a:rPr sz="1400" spc="120" dirty="0">
                <a:cs typeface="Arial"/>
              </a:rPr>
              <a:t> </a:t>
            </a:r>
            <a:r>
              <a:rPr sz="1400" spc="45" dirty="0">
                <a:cs typeface="Arial"/>
              </a:rPr>
              <a:t>kurumlarda</a:t>
            </a:r>
            <a:r>
              <a:rPr sz="1400" spc="120" dirty="0">
                <a:cs typeface="Arial"/>
              </a:rPr>
              <a:t> </a:t>
            </a:r>
            <a:r>
              <a:rPr sz="1400" spc="45" dirty="0">
                <a:cs typeface="Arial"/>
              </a:rPr>
              <a:t>mentorluk</a:t>
            </a:r>
            <a:r>
              <a:rPr sz="1400" spc="120" dirty="0">
                <a:cs typeface="Arial"/>
              </a:rPr>
              <a:t> </a:t>
            </a:r>
            <a:r>
              <a:rPr sz="1400" spc="45" dirty="0">
                <a:cs typeface="Arial"/>
              </a:rPr>
              <a:t>yapısını</a:t>
            </a:r>
            <a:r>
              <a:rPr sz="1400" spc="114" dirty="0">
                <a:cs typeface="Arial"/>
              </a:rPr>
              <a:t> </a:t>
            </a:r>
            <a:r>
              <a:rPr sz="1400" spc="20" dirty="0">
                <a:cs typeface="Arial"/>
              </a:rPr>
              <a:t>ve</a:t>
            </a:r>
            <a:r>
              <a:rPr sz="1400" spc="120" dirty="0">
                <a:cs typeface="Arial"/>
              </a:rPr>
              <a:t> </a:t>
            </a:r>
            <a:r>
              <a:rPr sz="1400" spc="45" dirty="0">
                <a:cs typeface="Arial"/>
              </a:rPr>
              <a:t>işleyişini</a:t>
            </a:r>
            <a:r>
              <a:rPr sz="1400" spc="120" dirty="0">
                <a:cs typeface="Arial"/>
              </a:rPr>
              <a:t> </a:t>
            </a:r>
            <a:r>
              <a:rPr sz="1400" spc="45" dirty="0">
                <a:cs typeface="Arial"/>
              </a:rPr>
              <a:t>yapılandırıyoruz.</a:t>
            </a:r>
            <a:endParaRPr sz="1400" dirty="0">
              <a:cs typeface="Arial"/>
            </a:endParaRPr>
          </a:p>
          <a:p>
            <a:pPr>
              <a:lnSpc>
                <a:spcPct val="100000"/>
              </a:lnSpc>
            </a:pPr>
            <a:endParaRPr sz="1400" dirty="0">
              <a:cs typeface="Arial"/>
            </a:endParaRPr>
          </a:p>
          <a:p>
            <a:pPr>
              <a:lnSpc>
                <a:spcPct val="100000"/>
              </a:lnSpc>
              <a:spcBef>
                <a:spcPts val="30"/>
              </a:spcBef>
            </a:pPr>
            <a:endParaRPr sz="1400" dirty="0">
              <a:cs typeface="Arial"/>
            </a:endParaRPr>
          </a:p>
          <a:p>
            <a:pPr marL="12700">
              <a:lnSpc>
                <a:spcPct val="100000"/>
              </a:lnSpc>
            </a:pPr>
            <a:r>
              <a:rPr sz="1400" b="1" spc="40" dirty="0">
                <a:cs typeface="Arial"/>
              </a:rPr>
              <a:t>Program</a:t>
            </a:r>
            <a:r>
              <a:rPr sz="1400" b="1" spc="75" dirty="0">
                <a:cs typeface="Arial"/>
              </a:rPr>
              <a:t> </a:t>
            </a:r>
            <a:r>
              <a:rPr sz="1400" b="1" spc="45" dirty="0">
                <a:cs typeface="Arial"/>
              </a:rPr>
              <a:t>Hedefleri:</a:t>
            </a:r>
            <a:endParaRPr sz="1400" dirty="0">
              <a:cs typeface="Arial"/>
            </a:endParaRPr>
          </a:p>
          <a:p>
            <a:pPr marL="430529" marR="458470" indent="-171450">
              <a:lnSpc>
                <a:spcPct val="146900"/>
              </a:lnSpc>
              <a:buFont typeface="Arial" panose="020B0502040204020203" pitchFamily="34" charset="0"/>
              <a:buChar char="•"/>
            </a:pPr>
            <a:r>
              <a:rPr sz="1400" spc="40" dirty="0">
                <a:cs typeface="Arial"/>
              </a:rPr>
              <a:t>Kurumsal</a:t>
            </a:r>
            <a:r>
              <a:rPr sz="1400" spc="114" dirty="0">
                <a:cs typeface="Arial"/>
              </a:rPr>
              <a:t> </a:t>
            </a:r>
            <a:r>
              <a:rPr sz="1400" spc="45" dirty="0">
                <a:cs typeface="Arial"/>
              </a:rPr>
              <a:t>işleyişin</a:t>
            </a:r>
            <a:r>
              <a:rPr sz="1400" spc="114" dirty="0">
                <a:cs typeface="Arial"/>
              </a:rPr>
              <a:t> </a:t>
            </a:r>
            <a:r>
              <a:rPr sz="1400" spc="20" dirty="0">
                <a:cs typeface="Arial"/>
              </a:rPr>
              <a:t>ve</a:t>
            </a:r>
            <a:r>
              <a:rPr sz="1400" spc="114" dirty="0">
                <a:cs typeface="Arial"/>
              </a:rPr>
              <a:t> </a:t>
            </a:r>
            <a:r>
              <a:rPr sz="1400" spc="45" dirty="0">
                <a:cs typeface="Arial"/>
              </a:rPr>
              <a:t>etkileşimin</a:t>
            </a:r>
            <a:r>
              <a:rPr sz="1400" spc="114" dirty="0">
                <a:cs typeface="Arial"/>
              </a:rPr>
              <a:t> </a:t>
            </a:r>
            <a:r>
              <a:rPr sz="1400" spc="35" dirty="0">
                <a:cs typeface="Arial"/>
              </a:rPr>
              <a:t>daha</a:t>
            </a:r>
            <a:r>
              <a:rPr sz="1400" spc="114" dirty="0">
                <a:cs typeface="Arial"/>
              </a:rPr>
              <a:t> </a:t>
            </a:r>
            <a:r>
              <a:rPr sz="1400" spc="40" dirty="0">
                <a:cs typeface="Arial"/>
              </a:rPr>
              <a:t>etkin</a:t>
            </a:r>
            <a:r>
              <a:rPr sz="1400" spc="114" dirty="0">
                <a:cs typeface="Arial"/>
              </a:rPr>
              <a:t> </a:t>
            </a:r>
            <a:r>
              <a:rPr sz="1400" spc="40" dirty="0">
                <a:cs typeface="Arial"/>
              </a:rPr>
              <a:t>olması</a:t>
            </a:r>
            <a:r>
              <a:rPr sz="1400" spc="114" dirty="0">
                <a:cs typeface="Arial"/>
              </a:rPr>
              <a:t> </a:t>
            </a:r>
            <a:r>
              <a:rPr sz="1400" spc="20" dirty="0">
                <a:cs typeface="Arial"/>
              </a:rPr>
              <a:t>ve</a:t>
            </a:r>
            <a:r>
              <a:rPr sz="1400" spc="114" dirty="0">
                <a:cs typeface="Arial"/>
              </a:rPr>
              <a:t> </a:t>
            </a:r>
            <a:r>
              <a:rPr sz="1400" spc="40" dirty="0">
                <a:cs typeface="Arial"/>
              </a:rPr>
              <a:t>bunun</a:t>
            </a:r>
            <a:r>
              <a:rPr sz="1400" spc="120" dirty="0">
                <a:cs typeface="Arial"/>
              </a:rPr>
              <a:t> </a:t>
            </a:r>
            <a:r>
              <a:rPr sz="1400" spc="45" dirty="0">
                <a:cs typeface="Arial"/>
              </a:rPr>
              <a:t>getirdiği</a:t>
            </a:r>
            <a:r>
              <a:rPr sz="1400" spc="114" dirty="0">
                <a:cs typeface="Arial"/>
              </a:rPr>
              <a:t> </a:t>
            </a:r>
            <a:r>
              <a:rPr sz="1400" spc="40" dirty="0">
                <a:cs typeface="Arial"/>
              </a:rPr>
              <a:t>olası </a:t>
            </a:r>
            <a:r>
              <a:rPr sz="1400" spc="-305" dirty="0">
                <a:cs typeface="Arial"/>
              </a:rPr>
              <a:t> </a:t>
            </a:r>
            <a:r>
              <a:rPr sz="1400" spc="45" dirty="0">
                <a:cs typeface="Arial"/>
              </a:rPr>
              <a:t>kazanımlar</a:t>
            </a:r>
            <a:r>
              <a:rPr sz="1400" spc="114" dirty="0">
                <a:cs typeface="Arial"/>
              </a:rPr>
              <a:t> </a:t>
            </a:r>
            <a:r>
              <a:rPr sz="1400" spc="45" dirty="0">
                <a:cs typeface="Arial"/>
              </a:rPr>
              <a:t>(iyileştirilmiş</a:t>
            </a:r>
            <a:r>
              <a:rPr sz="1400" spc="120" dirty="0">
                <a:cs typeface="Arial"/>
              </a:rPr>
              <a:t> </a:t>
            </a:r>
            <a:r>
              <a:rPr sz="1400" spc="45" dirty="0">
                <a:cs typeface="Arial"/>
              </a:rPr>
              <a:t>süreçler,</a:t>
            </a:r>
            <a:r>
              <a:rPr sz="1400" spc="120" dirty="0">
                <a:cs typeface="Arial"/>
              </a:rPr>
              <a:t> </a:t>
            </a:r>
            <a:r>
              <a:rPr sz="1400" spc="40" dirty="0">
                <a:cs typeface="Arial"/>
              </a:rPr>
              <a:t>çalışan</a:t>
            </a:r>
            <a:r>
              <a:rPr sz="1400" spc="120" dirty="0">
                <a:cs typeface="Arial"/>
              </a:rPr>
              <a:t> </a:t>
            </a:r>
            <a:r>
              <a:rPr sz="1400" spc="40" dirty="0">
                <a:cs typeface="Arial"/>
              </a:rPr>
              <a:t>devir</a:t>
            </a:r>
            <a:r>
              <a:rPr sz="1400" spc="120" dirty="0">
                <a:cs typeface="Arial"/>
              </a:rPr>
              <a:t> </a:t>
            </a:r>
            <a:r>
              <a:rPr sz="1400" spc="40" dirty="0">
                <a:cs typeface="Arial"/>
              </a:rPr>
              <a:t>hızında</a:t>
            </a:r>
            <a:r>
              <a:rPr sz="1400" spc="120" dirty="0">
                <a:cs typeface="Arial"/>
              </a:rPr>
              <a:t> </a:t>
            </a:r>
            <a:r>
              <a:rPr sz="1400" spc="40" dirty="0">
                <a:cs typeface="Arial"/>
              </a:rPr>
              <a:t>azalma,</a:t>
            </a:r>
            <a:r>
              <a:rPr sz="1400" spc="120" dirty="0">
                <a:cs typeface="Arial"/>
              </a:rPr>
              <a:t> </a:t>
            </a:r>
            <a:r>
              <a:rPr sz="1400" spc="40" dirty="0">
                <a:cs typeface="Arial"/>
              </a:rPr>
              <a:t>çalışan </a:t>
            </a:r>
            <a:r>
              <a:rPr sz="1400" spc="45" dirty="0">
                <a:cs typeface="Arial"/>
              </a:rPr>
              <a:t> bağlılığında</a:t>
            </a:r>
            <a:r>
              <a:rPr sz="1400" spc="105" dirty="0">
                <a:cs typeface="Arial"/>
              </a:rPr>
              <a:t> </a:t>
            </a:r>
            <a:r>
              <a:rPr sz="1400" spc="40" dirty="0">
                <a:cs typeface="Arial"/>
              </a:rPr>
              <a:t>artış</a:t>
            </a:r>
            <a:r>
              <a:rPr sz="1400" spc="110" dirty="0">
                <a:cs typeface="Arial"/>
              </a:rPr>
              <a:t> </a:t>
            </a:r>
            <a:r>
              <a:rPr sz="1400" spc="40" dirty="0">
                <a:cs typeface="Arial"/>
              </a:rPr>
              <a:t>gibi)</a:t>
            </a:r>
            <a:endParaRPr sz="1400" dirty="0">
              <a:cs typeface="Arial"/>
            </a:endParaRPr>
          </a:p>
          <a:p>
            <a:pPr marL="430529" marR="330200" indent="-171450">
              <a:lnSpc>
                <a:spcPct val="146900"/>
              </a:lnSpc>
              <a:buFont typeface="Arial" panose="020B0502040204020203" pitchFamily="34" charset="0"/>
              <a:buChar char="•"/>
            </a:pPr>
            <a:r>
              <a:rPr sz="1400" spc="40" dirty="0">
                <a:cs typeface="Arial"/>
              </a:rPr>
              <a:t>Kurum</a:t>
            </a:r>
            <a:r>
              <a:rPr sz="1400" spc="110" dirty="0">
                <a:cs typeface="Arial"/>
              </a:rPr>
              <a:t> </a:t>
            </a:r>
            <a:r>
              <a:rPr sz="1400" spc="45" dirty="0">
                <a:cs typeface="Arial"/>
              </a:rPr>
              <a:t>içindeki</a:t>
            </a:r>
            <a:r>
              <a:rPr sz="1400" spc="110" dirty="0">
                <a:cs typeface="Arial"/>
              </a:rPr>
              <a:t> </a:t>
            </a:r>
            <a:r>
              <a:rPr sz="1400" spc="40" dirty="0">
                <a:cs typeface="Arial"/>
              </a:rPr>
              <a:t>farklı</a:t>
            </a:r>
            <a:r>
              <a:rPr sz="1400" spc="110" dirty="0">
                <a:cs typeface="Arial"/>
              </a:rPr>
              <a:t> </a:t>
            </a:r>
            <a:r>
              <a:rPr sz="1400" spc="40" dirty="0">
                <a:cs typeface="Arial"/>
              </a:rPr>
              <a:t>bakış</a:t>
            </a:r>
            <a:r>
              <a:rPr sz="1400" spc="110" dirty="0">
                <a:cs typeface="Arial"/>
              </a:rPr>
              <a:t> </a:t>
            </a:r>
            <a:r>
              <a:rPr sz="1400" spc="45" dirty="0">
                <a:cs typeface="Arial"/>
              </a:rPr>
              <a:t>açılarının</a:t>
            </a:r>
            <a:r>
              <a:rPr sz="1400" spc="110" dirty="0">
                <a:cs typeface="Arial"/>
              </a:rPr>
              <a:t> </a:t>
            </a:r>
            <a:r>
              <a:rPr sz="1400" spc="45" dirty="0">
                <a:cs typeface="Arial"/>
              </a:rPr>
              <a:t>anlaşılması</a:t>
            </a:r>
            <a:r>
              <a:rPr sz="1400" spc="110" dirty="0">
                <a:cs typeface="Arial"/>
              </a:rPr>
              <a:t> </a:t>
            </a:r>
            <a:r>
              <a:rPr sz="1400" spc="20" dirty="0">
                <a:cs typeface="Arial"/>
              </a:rPr>
              <a:t>ve</a:t>
            </a:r>
            <a:r>
              <a:rPr sz="1400" spc="114" dirty="0">
                <a:cs typeface="Arial"/>
              </a:rPr>
              <a:t> </a:t>
            </a:r>
            <a:r>
              <a:rPr sz="1400" spc="20" dirty="0">
                <a:cs typeface="Arial"/>
              </a:rPr>
              <a:t>bu</a:t>
            </a:r>
            <a:r>
              <a:rPr sz="1400" spc="110" dirty="0">
                <a:cs typeface="Arial"/>
              </a:rPr>
              <a:t> </a:t>
            </a:r>
            <a:r>
              <a:rPr sz="1400" spc="40" dirty="0">
                <a:cs typeface="Arial"/>
              </a:rPr>
              <a:t>yolla</a:t>
            </a:r>
            <a:r>
              <a:rPr sz="1400" spc="110" dirty="0">
                <a:cs typeface="Arial"/>
              </a:rPr>
              <a:t> </a:t>
            </a:r>
            <a:r>
              <a:rPr sz="1400" spc="45" dirty="0">
                <a:cs typeface="Arial"/>
              </a:rPr>
              <a:t>sağlanan</a:t>
            </a:r>
            <a:r>
              <a:rPr sz="1400" spc="110" dirty="0">
                <a:cs typeface="Arial"/>
              </a:rPr>
              <a:t> </a:t>
            </a:r>
            <a:r>
              <a:rPr sz="1400" spc="40" dirty="0">
                <a:cs typeface="Arial"/>
              </a:rPr>
              <a:t>uyum, </a:t>
            </a:r>
            <a:r>
              <a:rPr sz="1400" spc="-305" dirty="0">
                <a:cs typeface="Arial"/>
              </a:rPr>
              <a:t> </a:t>
            </a:r>
            <a:r>
              <a:rPr sz="1400" spc="40" dirty="0">
                <a:cs typeface="Arial"/>
              </a:rPr>
              <a:t>uyumun</a:t>
            </a:r>
            <a:r>
              <a:rPr sz="1400" spc="105" dirty="0">
                <a:cs typeface="Arial"/>
              </a:rPr>
              <a:t> </a:t>
            </a:r>
            <a:r>
              <a:rPr sz="1400" spc="45" dirty="0">
                <a:cs typeface="Arial"/>
              </a:rPr>
              <a:t>getirdiği</a:t>
            </a:r>
            <a:r>
              <a:rPr sz="1400" spc="110" dirty="0">
                <a:cs typeface="Arial"/>
              </a:rPr>
              <a:t> </a:t>
            </a:r>
            <a:r>
              <a:rPr sz="1400" spc="40" dirty="0">
                <a:cs typeface="Arial"/>
              </a:rPr>
              <a:t>pozitif</a:t>
            </a:r>
            <a:r>
              <a:rPr sz="1400" spc="110" dirty="0">
                <a:cs typeface="Arial"/>
              </a:rPr>
              <a:t> </a:t>
            </a:r>
            <a:r>
              <a:rPr sz="1400" spc="40" dirty="0">
                <a:cs typeface="Arial"/>
              </a:rPr>
              <a:t>iklim</a:t>
            </a:r>
            <a:endParaRPr sz="1400" dirty="0">
              <a:cs typeface="Arial"/>
            </a:endParaRPr>
          </a:p>
          <a:p>
            <a:pPr marL="430529" indent="-171450">
              <a:lnSpc>
                <a:spcPct val="100000"/>
              </a:lnSpc>
              <a:spcBef>
                <a:spcPts val="645"/>
              </a:spcBef>
              <a:buFont typeface="Arial" panose="020B0502040204020203" pitchFamily="34" charset="0"/>
              <a:buChar char="•"/>
            </a:pPr>
            <a:r>
              <a:rPr sz="1400" spc="35" dirty="0">
                <a:cs typeface="Arial"/>
              </a:rPr>
              <a:t>Daha</a:t>
            </a:r>
            <a:r>
              <a:rPr sz="1400" spc="105" dirty="0">
                <a:cs typeface="Arial"/>
              </a:rPr>
              <a:t> </a:t>
            </a:r>
            <a:r>
              <a:rPr sz="1400" spc="40" dirty="0">
                <a:cs typeface="Arial"/>
              </a:rPr>
              <a:t>etkin</a:t>
            </a:r>
            <a:r>
              <a:rPr sz="1400" spc="110" dirty="0">
                <a:cs typeface="Arial"/>
              </a:rPr>
              <a:t> </a:t>
            </a:r>
            <a:r>
              <a:rPr sz="1400" spc="20" dirty="0">
                <a:cs typeface="Arial"/>
              </a:rPr>
              <a:t>ve</a:t>
            </a:r>
            <a:r>
              <a:rPr sz="1400" spc="105" dirty="0">
                <a:cs typeface="Arial"/>
              </a:rPr>
              <a:t> </a:t>
            </a:r>
            <a:r>
              <a:rPr sz="1400" spc="40" dirty="0">
                <a:cs typeface="Arial"/>
              </a:rPr>
              <a:t>verimli</a:t>
            </a:r>
            <a:r>
              <a:rPr sz="1400" spc="110" dirty="0">
                <a:cs typeface="Arial"/>
              </a:rPr>
              <a:t> </a:t>
            </a:r>
            <a:r>
              <a:rPr sz="1400" spc="40" dirty="0">
                <a:cs typeface="Arial"/>
              </a:rPr>
              <a:t>çalışma</a:t>
            </a:r>
            <a:endParaRPr sz="1400" dirty="0">
              <a:cs typeface="Arial"/>
            </a:endParaRPr>
          </a:p>
          <a:p>
            <a:pPr marL="430529" indent="-171450">
              <a:lnSpc>
                <a:spcPct val="100000"/>
              </a:lnSpc>
              <a:spcBef>
                <a:spcPts val="645"/>
              </a:spcBef>
              <a:buFont typeface="Arial" panose="020B0502040204020203" pitchFamily="34" charset="0"/>
              <a:buChar char="•"/>
            </a:pPr>
            <a:r>
              <a:rPr sz="1400" spc="45" dirty="0">
                <a:cs typeface="Arial"/>
              </a:rPr>
              <a:t>Yatkınlığı</a:t>
            </a:r>
            <a:r>
              <a:rPr sz="1400" spc="114" dirty="0">
                <a:cs typeface="Arial"/>
              </a:rPr>
              <a:t> </a:t>
            </a:r>
            <a:r>
              <a:rPr sz="1400" spc="35" dirty="0">
                <a:cs typeface="Arial"/>
              </a:rPr>
              <a:t>olan</a:t>
            </a:r>
            <a:r>
              <a:rPr sz="1400" spc="114" dirty="0">
                <a:cs typeface="Arial"/>
              </a:rPr>
              <a:t> </a:t>
            </a:r>
            <a:r>
              <a:rPr sz="1400" spc="45" dirty="0">
                <a:cs typeface="Arial"/>
              </a:rPr>
              <a:t>kişilerin</a:t>
            </a:r>
            <a:r>
              <a:rPr sz="1400" spc="114" dirty="0">
                <a:cs typeface="Arial"/>
              </a:rPr>
              <a:t> </a:t>
            </a:r>
            <a:r>
              <a:rPr sz="1400" spc="40" dirty="0">
                <a:cs typeface="Arial"/>
              </a:rPr>
              <a:t>kurum</a:t>
            </a:r>
            <a:r>
              <a:rPr sz="1400" spc="114" dirty="0">
                <a:cs typeface="Arial"/>
              </a:rPr>
              <a:t> </a:t>
            </a:r>
            <a:r>
              <a:rPr sz="1400" spc="30" dirty="0" err="1">
                <a:cs typeface="Arial"/>
              </a:rPr>
              <a:t>içi</a:t>
            </a:r>
            <a:r>
              <a:rPr sz="1400" spc="114" dirty="0">
                <a:cs typeface="Arial"/>
              </a:rPr>
              <a:t> </a:t>
            </a:r>
            <a:r>
              <a:rPr lang="tr-TR" sz="1400" spc="114" dirty="0">
                <a:cs typeface="Arial"/>
              </a:rPr>
              <a:t>mentor </a:t>
            </a:r>
            <a:r>
              <a:rPr sz="1400" spc="30" dirty="0" err="1">
                <a:cs typeface="Arial"/>
              </a:rPr>
              <a:t>koç</a:t>
            </a:r>
            <a:r>
              <a:rPr sz="1400" spc="120" dirty="0">
                <a:cs typeface="Arial"/>
              </a:rPr>
              <a:t> </a:t>
            </a:r>
            <a:r>
              <a:rPr sz="1400" spc="40" dirty="0" err="1">
                <a:cs typeface="Arial"/>
              </a:rPr>
              <a:t>olarak</a:t>
            </a:r>
            <a:r>
              <a:rPr sz="1400" spc="114" dirty="0">
                <a:cs typeface="Arial"/>
              </a:rPr>
              <a:t> </a:t>
            </a:r>
            <a:r>
              <a:rPr sz="1400" spc="45" dirty="0" err="1">
                <a:cs typeface="Arial"/>
              </a:rPr>
              <a:t>yetiştirilmesi</a:t>
            </a:r>
            <a:endParaRPr lang="tr-TR" sz="1400" spc="45" dirty="0">
              <a:cs typeface="Arial"/>
            </a:endParaRPr>
          </a:p>
          <a:p>
            <a:pPr marL="430529" indent="-171450">
              <a:lnSpc>
                <a:spcPct val="100000"/>
              </a:lnSpc>
              <a:spcBef>
                <a:spcPts val="645"/>
              </a:spcBef>
              <a:buFont typeface="Arial" panose="020B0502040204020203" pitchFamily="34" charset="0"/>
              <a:buChar char="•"/>
            </a:pPr>
            <a:endParaRPr lang="tr-TR" sz="1400" spc="45" dirty="0">
              <a:cs typeface="Arial"/>
            </a:endParaRPr>
          </a:p>
          <a:p>
            <a:pPr marL="259079">
              <a:lnSpc>
                <a:spcPct val="100000"/>
              </a:lnSpc>
              <a:spcBef>
                <a:spcPts val="645"/>
              </a:spcBef>
            </a:pPr>
            <a:r>
              <a:rPr lang="tr-TR" sz="1400" i="1" spc="45" dirty="0">
                <a:cs typeface="Arial"/>
              </a:rPr>
              <a:t>** PDRICMA Olarak Kurum içi mentorluk sürecinin yapılandırılmasında, Kurum içi Mentorların seçilmesi, Mentor-</a:t>
            </a:r>
            <a:r>
              <a:rPr lang="tr-TR" sz="1400" i="1" spc="45" dirty="0" err="1">
                <a:cs typeface="Arial"/>
              </a:rPr>
              <a:t>menti</a:t>
            </a:r>
            <a:r>
              <a:rPr lang="tr-TR" sz="1400" i="1" spc="45" dirty="0">
                <a:cs typeface="Arial"/>
              </a:rPr>
              <a:t> atamalarının yapılması, Mentorluk ve </a:t>
            </a:r>
            <a:r>
              <a:rPr lang="tr-TR" sz="1400" i="1" spc="45" dirty="0" err="1">
                <a:cs typeface="Arial"/>
              </a:rPr>
              <a:t>Menti</a:t>
            </a:r>
            <a:r>
              <a:rPr lang="tr-TR" sz="1400" i="1" spc="45" dirty="0">
                <a:cs typeface="Arial"/>
              </a:rPr>
              <a:t> eğitimlerinin gerçekleştirilmesi, Mentor- </a:t>
            </a:r>
            <a:r>
              <a:rPr lang="tr-TR" sz="1400" i="1" spc="45" dirty="0" err="1">
                <a:cs typeface="Arial"/>
              </a:rPr>
              <a:t>Menti</a:t>
            </a:r>
            <a:r>
              <a:rPr lang="tr-TR" sz="1400" i="1" spc="45" dirty="0">
                <a:cs typeface="Arial"/>
              </a:rPr>
              <a:t> buluşmalarının ve süreçlerinin organize edilmesi, Mentorluk kitapçığının yazılması ve tüm danışmanlık süreçlerinde sizlere destek olabilmekteyiz.</a:t>
            </a:r>
          </a:p>
        </p:txBody>
      </p:sp>
    </p:spTree>
    <p:custDataLst>
      <p:tags r:id="rId1"/>
    </p:custDataLst>
    <p:extLst>
      <p:ext uri="{BB962C8B-B14F-4D97-AF65-F5344CB8AC3E}">
        <p14:creationId xmlns:p14="http://schemas.microsoft.com/office/powerpoint/2010/main" val="2930063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349250" y="1006475"/>
            <a:ext cx="6858000" cy="8833187"/>
          </a:xfrm>
          <a:prstGeom prst="rect">
            <a:avLst/>
          </a:prstGeom>
        </p:spPr>
        <p:txBody>
          <a:bodyPr vert="horz" wrap="square" lIns="0" tIns="15240" rIns="0" bIns="0" rtlCol="0">
            <a:spAutoFit/>
          </a:bodyPr>
          <a:lstStyle/>
          <a:p>
            <a:pPr marL="12700">
              <a:lnSpc>
                <a:spcPct val="100000"/>
              </a:lnSpc>
              <a:spcBef>
                <a:spcPts val="120"/>
              </a:spcBef>
            </a:pPr>
            <a:r>
              <a:rPr lang="tr-TR" sz="2000" b="1" spc="-20" dirty="0">
                <a:solidFill>
                  <a:srgbClr val="202020"/>
                </a:solidFill>
              </a:rPr>
              <a:t>MENTORLUK BECERİLERİNİ GELİŞTİRME PROGRAMI</a:t>
            </a:r>
            <a:endParaRPr sz="2000" b="1" spc="-20" dirty="0">
              <a:solidFill>
                <a:srgbClr val="202020"/>
              </a:solidFill>
            </a:endParaRPr>
          </a:p>
          <a:p>
            <a:pPr defTabSz="1219170">
              <a:lnSpc>
                <a:spcPct val="150000"/>
              </a:lnSpc>
              <a:buClr>
                <a:srgbClr val="000000"/>
              </a:buClr>
            </a:pPr>
            <a:endParaRPr lang="tr-TR" sz="1200" kern="0" dirty="0">
              <a:solidFill>
                <a:srgbClr val="000000"/>
              </a:solidFill>
              <a:latin typeface="Calibri" panose="020F0502020204030204"/>
              <a:ea typeface="Lato Light" panose="020F0502020204030203" pitchFamily="34" charset="0"/>
              <a:cs typeface="Mukta ExtraLight" panose="020B0000000000000000" pitchFamily="34" charset="77"/>
              <a:sym typeface="Arial"/>
            </a:endParaRPr>
          </a:p>
          <a:p>
            <a:pPr defTabSz="1219170">
              <a:lnSpc>
                <a:spcPct val="150000"/>
              </a:lnSpc>
              <a:buClr>
                <a:srgbClr val="000000"/>
              </a:buClr>
            </a:pPr>
            <a:r>
              <a:rPr lang="tr-TR" sz="1400" kern="0" dirty="0">
                <a:solidFill>
                  <a:srgbClr val="000000"/>
                </a:solidFill>
                <a:ea typeface="Lato Light" panose="020F0502020204030203" pitchFamily="34" charset="0"/>
                <a:cs typeface="Mukta ExtraLight" panose="020B0000000000000000" pitchFamily="34" charset="77"/>
                <a:sym typeface="Arial"/>
              </a:rPr>
              <a:t>Bu program, farklı kuşakların birbiriyle daha etkili iletişim kurmalarını, deneyimli çalışanların kurum kültürünü içerde yaygınlaştırmasını ve deneyimlerini kurumdaki yeni çalışanlara  </a:t>
            </a:r>
          </a:p>
          <a:p>
            <a:pPr defTabSz="1219170">
              <a:lnSpc>
                <a:spcPct val="150000"/>
              </a:lnSpc>
              <a:buClr>
                <a:srgbClr val="000000"/>
              </a:buClr>
            </a:pPr>
            <a:r>
              <a:rPr lang="tr-TR" sz="1400" kern="0" dirty="0">
                <a:solidFill>
                  <a:srgbClr val="000000"/>
                </a:solidFill>
                <a:ea typeface="Lato Light" panose="020F0502020204030203" pitchFamily="34" charset="0"/>
                <a:cs typeface="Mukta ExtraLight" panose="020B0000000000000000" pitchFamily="34" charset="77"/>
                <a:sym typeface="Arial"/>
              </a:rPr>
              <a:t>aktarımını amaçlamaktadır.  </a:t>
            </a:r>
          </a:p>
          <a:p>
            <a:pPr defTabSz="1219170">
              <a:lnSpc>
                <a:spcPct val="150000"/>
              </a:lnSpc>
              <a:buClr>
                <a:srgbClr val="000000"/>
              </a:buClr>
            </a:pPr>
            <a:r>
              <a:rPr lang="tr-TR" sz="1400" b="1" kern="0" dirty="0">
                <a:solidFill>
                  <a:srgbClr val="000000"/>
                </a:solidFill>
                <a:ea typeface="Lato Light" panose="020F0502020204030203" pitchFamily="34" charset="0"/>
                <a:cs typeface="Mukta ExtraLight" panose="020B0000000000000000" pitchFamily="34" charset="77"/>
                <a:sym typeface="Arial"/>
              </a:rPr>
              <a:t>Kazanımlarınız</a:t>
            </a:r>
          </a:p>
          <a:p>
            <a:pPr marL="457189" indent="-457189" defTabSz="1219170">
              <a:lnSpc>
                <a:spcPct val="150000"/>
              </a:lnSpc>
              <a:buClr>
                <a:srgbClr val="000000"/>
              </a:buClr>
              <a:buFont typeface="Arial" panose="020B0604020202020204" pitchFamily="34" charset="0"/>
              <a:buChar char="•"/>
            </a:pPr>
            <a:r>
              <a:rPr lang="tr-TR" sz="1400" kern="0" dirty="0">
                <a:solidFill>
                  <a:srgbClr val="000000"/>
                </a:solidFill>
                <a:ea typeface="Lato Light" panose="020F0502020204030203" pitchFamily="34" charset="0"/>
                <a:cs typeface="Mukta ExtraLight" panose="020B0000000000000000" pitchFamily="34" charset="77"/>
                <a:sym typeface="Arial"/>
              </a:rPr>
              <a:t>Kurumsal işleyişin ve etkileşimin daha etkin olması ve bunun getirdiği olası kazanımların deneyimli kişiler tarafından yeni çalışanlara aktarımını öğrenir</a:t>
            </a:r>
          </a:p>
          <a:p>
            <a:pPr marL="457189" indent="-457189" defTabSz="1219170">
              <a:lnSpc>
                <a:spcPct val="150000"/>
              </a:lnSpc>
              <a:buClr>
                <a:srgbClr val="000000"/>
              </a:buClr>
              <a:buFont typeface="Arial" panose="020B0604020202020204" pitchFamily="34" charset="0"/>
              <a:buChar char="•"/>
            </a:pPr>
            <a:r>
              <a:rPr lang="tr-TR" sz="1400" kern="0" dirty="0">
                <a:solidFill>
                  <a:srgbClr val="000000"/>
                </a:solidFill>
                <a:ea typeface="Lato Light" panose="020F0502020204030203" pitchFamily="34" charset="0"/>
                <a:cs typeface="Mukta ExtraLight" panose="020B0000000000000000" pitchFamily="34" charset="77"/>
                <a:sym typeface="Arial"/>
              </a:rPr>
              <a:t>Deneyim aktarımı konusunda mentorların sahip olması gereken yetkinlikleri fark eder</a:t>
            </a:r>
          </a:p>
          <a:p>
            <a:pPr marL="457189" indent="-457189" defTabSz="1219170">
              <a:lnSpc>
                <a:spcPct val="150000"/>
              </a:lnSpc>
              <a:buClr>
                <a:srgbClr val="000000"/>
              </a:buClr>
              <a:buFont typeface="Arial" panose="020B0604020202020204" pitchFamily="34" charset="0"/>
              <a:buChar char="•"/>
            </a:pPr>
            <a:r>
              <a:rPr lang="tr-TR" sz="1400" kern="0" dirty="0">
                <a:solidFill>
                  <a:srgbClr val="000000"/>
                </a:solidFill>
                <a:ea typeface="Lato Light" panose="020F0502020204030203" pitchFamily="34" charset="0"/>
                <a:cs typeface="Mukta ExtraLight" panose="020B0000000000000000" pitchFamily="34" charset="77"/>
                <a:sym typeface="Arial"/>
              </a:rPr>
              <a:t>Kişilerin mentorluk sürecinde nasıl hazırlıklar yapabilecekleri konusunda farkındalık kazanır</a:t>
            </a:r>
          </a:p>
          <a:p>
            <a:pPr marL="457189" indent="-457189" defTabSz="1219170">
              <a:lnSpc>
                <a:spcPct val="150000"/>
              </a:lnSpc>
              <a:buClr>
                <a:srgbClr val="000000"/>
              </a:buClr>
              <a:buFont typeface="Arial" panose="020B0604020202020204" pitchFamily="34" charset="0"/>
              <a:buChar char="•"/>
            </a:pPr>
            <a:r>
              <a:rPr lang="tr-TR" sz="1400" kern="0" dirty="0">
                <a:solidFill>
                  <a:srgbClr val="000000"/>
                </a:solidFill>
                <a:ea typeface="Lato Light" panose="020F0502020204030203" pitchFamily="34" charset="0"/>
                <a:cs typeface="Mukta ExtraLight" panose="020B0000000000000000" pitchFamily="34" charset="77"/>
                <a:sym typeface="Arial"/>
              </a:rPr>
              <a:t>Farklı mentorluk araçlarını öğrenir</a:t>
            </a:r>
          </a:p>
          <a:p>
            <a:pPr marL="457189" indent="-457189" defTabSz="1219170">
              <a:lnSpc>
                <a:spcPct val="150000"/>
              </a:lnSpc>
              <a:buClr>
                <a:srgbClr val="000000"/>
              </a:buClr>
              <a:buFont typeface="Arial" panose="020B0604020202020204" pitchFamily="34" charset="0"/>
              <a:buChar char="•"/>
            </a:pPr>
            <a:r>
              <a:rPr lang="tr-TR" sz="1400" kern="0" dirty="0">
                <a:solidFill>
                  <a:srgbClr val="000000"/>
                </a:solidFill>
                <a:ea typeface="Lato Light" panose="020F0502020204030203" pitchFamily="34" charset="0"/>
                <a:cs typeface="Mukta ExtraLight" panose="020B0000000000000000" pitchFamily="34" charset="77"/>
                <a:sym typeface="Arial"/>
              </a:rPr>
              <a:t>Mentor -</a:t>
            </a:r>
            <a:r>
              <a:rPr lang="tr-TR" sz="1400" kern="0" dirty="0" err="1">
                <a:solidFill>
                  <a:srgbClr val="000000"/>
                </a:solidFill>
                <a:ea typeface="Lato Light" panose="020F0502020204030203" pitchFamily="34" charset="0"/>
                <a:cs typeface="Mukta ExtraLight" panose="020B0000000000000000" pitchFamily="34" charset="77"/>
                <a:sym typeface="Arial"/>
              </a:rPr>
              <a:t>menti</a:t>
            </a:r>
            <a:r>
              <a:rPr lang="tr-TR" sz="1400" kern="0" dirty="0">
                <a:solidFill>
                  <a:srgbClr val="000000"/>
                </a:solidFill>
                <a:ea typeface="Lato Light" panose="020F0502020204030203" pitchFamily="34" charset="0"/>
                <a:cs typeface="Mukta ExtraLight" panose="020B0000000000000000" pitchFamily="34" charset="77"/>
                <a:sym typeface="Arial"/>
              </a:rPr>
              <a:t> görüşmesi için örnek uygulama-rol canlandırmayla deneyim kazanır</a:t>
            </a:r>
          </a:p>
          <a:p>
            <a:pPr defTabSz="1219170">
              <a:lnSpc>
                <a:spcPct val="150000"/>
              </a:lnSpc>
              <a:buClr>
                <a:srgbClr val="000000"/>
              </a:buClr>
            </a:pPr>
            <a:r>
              <a:rPr lang="tr-TR" sz="1400" b="1" kern="0" dirty="0">
                <a:solidFill>
                  <a:srgbClr val="000000"/>
                </a:solidFill>
                <a:ea typeface="Lato Light" panose="020F0502020204030203" pitchFamily="34" charset="0"/>
                <a:cs typeface="Mukta ExtraLight" panose="020B0000000000000000" pitchFamily="34" charset="77"/>
                <a:sym typeface="Arial"/>
              </a:rPr>
              <a:t>2 Günlük Program Akışı:</a:t>
            </a:r>
          </a:p>
          <a:p>
            <a:pPr marL="457189" indent="-457189" defTabSz="1219170">
              <a:lnSpc>
                <a:spcPct val="150000"/>
              </a:lnSpc>
              <a:buClr>
                <a:srgbClr val="000000"/>
              </a:buClr>
              <a:buFont typeface="Arial" panose="020B0604020202020204" pitchFamily="34" charset="0"/>
              <a:buChar char="•"/>
            </a:pPr>
            <a:r>
              <a:rPr lang="tr-TR" sz="1400" kern="0" dirty="0">
                <a:solidFill>
                  <a:srgbClr val="000000"/>
                </a:solidFill>
                <a:ea typeface="Lato Light" panose="020F0502020204030203" pitchFamily="34" charset="0"/>
                <a:cs typeface="Mukta ExtraLight" panose="020B0000000000000000" pitchFamily="34" charset="77"/>
                <a:sym typeface="Arial"/>
              </a:rPr>
              <a:t>Mentorluk tanımı ve kavramı</a:t>
            </a:r>
          </a:p>
          <a:p>
            <a:pPr marL="457189" indent="-457189" defTabSz="1219170">
              <a:lnSpc>
                <a:spcPct val="150000"/>
              </a:lnSpc>
              <a:buClr>
                <a:srgbClr val="000000"/>
              </a:buClr>
              <a:buFont typeface="Arial" panose="020B0604020202020204" pitchFamily="34" charset="0"/>
              <a:buChar char="•"/>
            </a:pPr>
            <a:r>
              <a:rPr lang="tr-TR" sz="1400" kern="0" dirty="0">
                <a:solidFill>
                  <a:srgbClr val="000000"/>
                </a:solidFill>
                <a:ea typeface="Lato Light" panose="020F0502020204030203" pitchFamily="34" charset="0"/>
                <a:cs typeface="Mukta ExtraLight" panose="020B0000000000000000" pitchFamily="34" charset="77"/>
                <a:sym typeface="Arial"/>
              </a:rPr>
              <a:t>Mentorluk ve koçluk kavramlarının ayrıştırılması</a:t>
            </a:r>
          </a:p>
          <a:p>
            <a:pPr marL="457189" indent="-457189" defTabSz="1219170">
              <a:lnSpc>
                <a:spcPct val="150000"/>
              </a:lnSpc>
              <a:buClr>
                <a:srgbClr val="000000"/>
              </a:buClr>
              <a:buFont typeface="Arial" panose="020B0604020202020204" pitchFamily="34" charset="0"/>
              <a:buChar char="•"/>
            </a:pPr>
            <a:r>
              <a:rPr lang="tr-TR" sz="1400" kern="0" dirty="0">
                <a:solidFill>
                  <a:srgbClr val="000000"/>
                </a:solidFill>
                <a:ea typeface="Lato Light" panose="020F0502020204030203" pitchFamily="34" charset="0"/>
                <a:cs typeface="Mukta ExtraLight" panose="020B0000000000000000" pitchFamily="34" charset="77"/>
                <a:sym typeface="Arial"/>
              </a:rPr>
              <a:t>Yetişkin öğrenmesi ve mentorluk kavramıyla ilişkisi. mentor ve </a:t>
            </a:r>
            <a:r>
              <a:rPr lang="tr-TR" sz="1400" kern="0" dirty="0" err="1">
                <a:solidFill>
                  <a:srgbClr val="000000"/>
                </a:solidFill>
                <a:ea typeface="Lato Light" panose="020F0502020204030203" pitchFamily="34" charset="0"/>
                <a:cs typeface="Mukta ExtraLight" panose="020B0000000000000000" pitchFamily="34" charset="77"/>
                <a:sym typeface="Arial"/>
              </a:rPr>
              <a:t>mentiye</a:t>
            </a:r>
            <a:r>
              <a:rPr lang="tr-TR" sz="1400" kern="0" dirty="0">
                <a:solidFill>
                  <a:srgbClr val="000000"/>
                </a:solidFill>
                <a:ea typeface="Lato Light" panose="020F0502020204030203" pitchFamily="34" charset="0"/>
                <a:cs typeface="Mukta ExtraLight" panose="020B0000000000000000" pitchFamily="34" charset="77"/>
                <a:sym typeface="Arial"/>
              </a:rPr>
              <a:t> faydaları</a:t>
            </a:r>
          </a:p>
          <a:p>
            <a:pPr marL="457189" indent="-457189" defTabSz="1219170">
              <a:lnSpc>
                <a:spcPct val="150000"/>
              </a:lnSpc>
              <a:buClr>
                <a:srgbClr val="000000"/>
              </a:buClr>
              <a:buFont typeface="Arial" panose="020B0604020202020204" pitchFamily="34" charset="0"/>
              <a:buChar char="•"/>
            </a:pPr>
            <a:r>
              <a:rPr lang="tr-TR" sz="1400" kern="0" dirty="0">
                <a:solidFill>
                  <a:srgbClr val="000000"/>
                </a:solidFill>
                <a:ea typeface="Lato Light" panose="020F0502020204030203" pitchFamily="34" charset="0"/>
                <a:cs typeface="Mukta ExtraLight" panose="020B0000000000000000" pitchFamily="34" charset="77"/>
                <a:sym typeface="Arial"/>
              </a:rPr>
              <a:t>Mentorluğun çıktıları ve çerçevesi (Kontrat oluşturma, farkındalık sağlama, seçenekleri çoğaltma, eylem adımları oluşturma)</a:t>
            </a:r>
          </a:p>
          <a:p>
            <a:pPr marL="457189" indent="-457189" defTabSz="1219170">
              <a:lnSpc>
                <a:spcPct val="150000"/>
              </a:lnSpc>
              <a:buClr>
                <a:srgbClr val="000000"/>
              </a:buClr>
              <a:buFont typeface="Arial" panose="020B0604020202020204" pitchFamily="34" charset="0"/>
              <a:buChar char="•"/>
            </a:pPr>
            <a:r>
              <a:rPr lang="tr-TR" sz="1400" kern="0" dirty="0">
                <a:solidFill>
                  <a:srgbClr val="000000"/>
                </a:solidFill>
                <a:ea typeface="Lato Light" panose="020F0502020204030203" pitchFamily="34" charset="0"/>
                <a:cs typeface="Mukta ExtraLight" panose="020B0000000000000000" pitchFamily="34" charset="77"/>
                <a:sym typeface="Arial"/>
              </a:rPr>
              <a:t>Mentorluk süreci (Hazırlık- İlişki Kurma- Öğrenme- Değerlendirme)</a:t>
            </a:r>
          </a:p>
          <a:p>
            <a:pPr marL="457189" indent="-457189" defTabSz="1219170">
              <a:lnSpc>
                <a:spcPct val="150000"/>
              </a:lnSpc>
              <a:buClr>
                <a:srgbClr val="000000"/>
              </a:buClr>
              <a:buFont typeface="Arial" panose="020B0604020202020204" pitchFamily="34" charset="0"/>
              <a:buChar char="•"/>
            </a:pPr>
            <a:r>
              <a:rPr lang="tr-TR" sz="1400" kern="0" dirty="0">
                <a:solidFill>
                  <a:srgbClr val="000000"/>
                </a:solidFill>
                <a:ea typeface="Lato Light" panose="020F0502020204030203" pitchFamily="34" charset="0"/>
                <a:cs typeface="Mukta ExtraLight" panose="020B0000000000000000" pitchFamily="34" charset="77"/>
                <a:sym typeface="Arial"/>
              </a:rPr>
              <a:t>Mentorluk Yetkinlikleri ve becerileri</a:t>
            </a:r>
          </a:p>
          <a:p>
            <a:pPr marL="457189" indent="-457189" defTabSz="1219170">
              <a:lnSpc>
                <a:spcPct val="150000"/>
              </a:lnSpc>
              <a:buClr>
                <a:srgbClr val="000000"/>
              </a:buClr>
              <a:buFont typeface="Arial" panose="020B0604020202020204" pitchFamily="34" charset="0"/>
              <a:buChar char="•"/>
            </a:pPr>
            <a:r>
              <a:rPr lang="tr-TR" sz="1400" kern="0" dirty="0">
                <a:solidFill>
                  <a:srgbClr val="000000"/>
                </a:solidFill>
                <a:ea typeface="Lato Light" panose="020F0502020204030203" pitchFamily="34" charset="0"/>
                <a:cs typeface="Mukta ExtraLight" panose="020B0000000000000000" pitchFamily="34" charset="77"/>
                <a:sym typeface="Arial"/>
              </a:rPr>
              <a:t>Mentorluk araçları</a:t>
            </a:r>
          </a:p>
          <a:p>
            <a:pPr marL="457189" indent="-457189" defTabSz="1219170">
              <a:lnSpc>
                <a:spcPct val="150000"/>
              </a:lnSpc>
              <a:buClr>
                <a:srgbClr val="000000"/>
              </a:buClr>
              <a:buFont typeface="Arial" panose="020B0604020202020204" pitchFamily="34" charset="0"/>
              <a:buChar char="•"/>
            </a:pPr>
            <a:r>
              <a:rPr lang="tr-TR" sz="1400" kern="0" dirty="0">
                <a:solidFill>
                  <a:srgbClr val="000000"/>
                </a:solidFill>
                <a:ea typeface="Lato Light" panose="020F0502020204030203" pitchFamily="34" charset="0"/>
                <a:cs typeface="Mukta ExtraLight" panose="020B0000000000000000" pitchFamily="34" charset="77"/>
                <a:sym typeface="Arial"/>
              </a:rPr>
              <a:t>Yansıtarak öğrenmenin mentorlukta kullanımı</a:t>
            </a:r>
          </a:p>
          <a:p>
            <a:pPr defTabSz="1219170">
              <a:lnSpc>
                <a:spcPct val="150000"/>
              </a:lnSpc>
              <a:buClr>
                <a:srgbClr val="000000"/>
              </a:buClr>
            </a:pPr>
            <a:r>
              <a:rPr lang="tr-TR" sz="1400" b="1" kern="0" dirty="0">
                <a:solidFill>
                  <a:srgbClr val="000000"/>
                </a:solidFill>
                <a:ea typeface="Lato Light" panose="020F0502020204030203" pitchFamily="34" charset="0"/>
                <a:cs typeface="Mukta ExtraLight" panose="020B0000000000000000" pitchFamily="34" charset="77"/>
                <a:sym typeface="Arial"/>
              </a:rPr>
              <a:t>*Süpervizyon Çalışması </a:t>
            </a:r>
            <a:r>
              <a:rPr lang="tr-TR" sz="1400" kern="0" dirty="0">
                <a:solidFill>
                  <a:srgbClr val="000000"/>
                </a:solidFill>
                <a:ea typeface="Lato Light" panose="020F0502020204030203" pitchFamily="34" charset="0"/>
                <a:cs typeface="Mukta ExtraLight" panose="020B0000000000000000" pitchFamily="34" charset="77"/>
                <a:sym typeface="Arial"/>
              </a:rPr>
              <a:t>1 kişi için en az 2 görüşme (1 görüşme =1 saat) (görüşme sayısına ve ihtiyaca göre tekrar düzenlenebilir)</a:t>
            </a:r>
          </a:p>
          <a:p>
            <a:pPr defTabSz="1219170">
              <a:lnSpc>
                <a:spcPct val="150000"/>
              </a:lnSpc>
              <a:buClr>
                <a:srgbClr val="000000"/>
              </a:buClr>
            </a:pPr>
            <a:r>
              <a:rPr lang="tr-TR" sz="1400" kern="0" dirty="0">
                <a:solidFill>
                  <a:srgbClr val="000000"/>
                </a:solidFill>
                <a:ea typeface="Lato Light" panose="020F0502020204030203" pitchFamily="34" charset="0"/>
                <a:cs typeface="Mukta ExtraLight" panose="020B0000000000000000" pitchFamily="34" charset="77"/>
                <a:sym typeface="Arial"/>
              </a:rPr>
              <a:t>*Süpervizyon; Mentorlara, mentorluk görüşmelerinde yaşadıkları deneyimler üzerinden yapılmaktadır</a:t>
            </a:r>
            <a:endParaRPr sz="1400" dirty="0">
              <a:cs typeface="Arial"/>
            </a:endParaRPr>
          </a:p>
          <a:p>
            <a:pPr>
              <a:lnSpc>
                <a:spcPct val="100000"/>
              </a:lnSpc>
              <a:spcBef>
                <a:spcPts val="30"/>
              </a:spcBef>
            </a:pPr>
            <a:endParaRPr sz="1000" dirty="0">
              <a:latin typeface="Arial"/>
              <a:cs typeface="Arial"/>
            </a:endParaRPr>
          </a:p>
        </p:txBody>
      </p:sp>
    </p:spTree>
    <p:custDataLst>
      <p:tags r:id="rId1"/>
    </p:custDataLst>
    <p:extLst>
      <p:ext uri="{BB962C8B-B14F-4D97-AF65-F5344CB8AC3E}">
        <p14:creationId xmlns:p14="http://schemas.microsoft.com/office/powerpoint/2010/main" val="2203967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349250" y="1006475"/>
            <a:ext cx="6858000" cy="8597225"/>
          </a:xfrm>
          <a:prstGeom prst="rect">
            <a:avLst/>
          </a:prstGeom>
        </p:spPr>
        <p:txBody>
          <a:bodyPr vert="horz" wrap="square" lIns="0" tIns="15240" rIns="0" bIns="0" rtlCol="0">
            <a:spAutoFit/>
          </a:bodyPr>
          <a:lstStyle/>
          <a:p>
            <a:pPr marL="12700">
              <a:lnSpc>
                <a:spcPct val="100000"/>
              </a:lnSpc>
              <a:spcBef>
                <a:spcPts val="120"/>
              </a:spcBef>
            </a:pPr>
            <a:r>
              <a:rPr lang="tr-TR" sz="2000" b="1" spc="-20" dirty="0">
                <a:solidFill>
                  <a:srgbClr val="202020"/>
                </a:solidFill>
              </a:rPr>
              <a:t>MENTİ PROGRAMI</a:t>
            </a:r>
          </a:p>
          <a:p>
            <a:pPr marL="12700">
              <a:lnSpc>
                <a:spcPct val="100000"/>
              </a:lnSpc>
              <a:spcBef>
                <a:spcPts val="120"/>
              </a:spcBef>
            </a:pPr>
            <a:endParaRPr lang="tr-TR" sz="1000" b="1" spc="-20" dirty="0">
              <a:solidFill>
                <a:srgbClr val="202020"/>
              </a:solidFill>
            </a:endParaRPr>
          </a:p>
          <a:p>
            <a:pPr defTabSz="1219170">
              <a:lnSpc>
                <a:spcPct val="150000"/>
              </a:lnSpc>
              <a:buClr>
                <a:srgbClr val="000000"/>
              </a:buClr>
            </a:pPr>
            <a:r>
              <a:rPr lang="tr-TR" sz="1400" b="1" kern="0" dirty="0">
                <a:solidFill>
                  <a:srgbClr val="000000"/>
                </a:solidFill>
                <a:latin typeface="Calibri" panose="020F0502020204030204"/>
                <a:ea typeface="Lato Light" panose="020F0502020204030203" pitchFamily="34" charset="0"/>
                <a:cs typeface="Mukta ExtraLight" panose="020B0000000000000000" pitchFamily="34" charset="77"/>
                <a:sym typeface="Arial"/>
              </a:rPr>
              <a:t>Programın Amacı</a:t>
            </a:r>
          </a:p>
          <a:p>
            <a:pPr defTabSz="1219170">
              <a:lnSpc>
                <a:spcPct val="150000"/>
              </a:lnSpc>
              <a:buClr>
                <a:srgbClr val="000000"/>
              </a:buClr>
            </a:pPr>
            <a:r>
              <a:rPr lang="tr-TR" sz="1400" kern="0" dirty="0">
                <a:solidFill>
                  <a:srgbClr val="000000"/>
                </a:solidFill>
                <a:latin typeface="Calibri" panose="020F0502020204030204"/>
                <a:ea typeface="Lato Light" panose="020F0502020204030203" pitchFamily="34" charset="0"/>
                <a:cs typeface="Mukta ExtraLight" panose="020B0000000000000000" pitchFamily="34" charset="77"/>
                <a:sym typeface="Arial"/>
              </a:rPr>
              <a:t>Bu programda, </a:t>
            </a:r>
            <a:r>
              <a:rPr lang="tr-TR" sz="1400" kern="0" dirty="0" err="1">
                <a:solidFill>
                  <a:srgbClr val="000000"/>
                </a:solidFill>
                <a:latin typeface="Calibri" panose="020F0502020204030204"/>
                <a:ea typeface="Lato Light" panose="020F0502020204030203" pitchFamily="34" charset="0"/>
                <a:cs typeface="Mukta ExtraLight" panose="020B0000000000000000" pitchFamily="34" charset="77"/>
                <a:sym typeface="Arial"/>
              </a:rPr>
              <a:t>menti</a:t>
            </a:r>
            <a:r>
              <a:rPr lang="tr-TR" sz="1400" kern="0" dirty="0">
                <a:solidFill>
                  <a:srgbClr val="000000"/>
                </a:solidFill>
                <a:latin typeface="Calibri" panose="020F0502020204030204"/>
                <a:ea typeface="Lato Light" panose="020F0502020204030203" pitchFamily="34" charset="0"/>
                <a:cs typeface="Mukta ExtraLight" panose="020B0000000000000000" pitchFamily="34" charset="77"/>
                <a:sym typeface="Arial"/>
              </a:rPr>
              <a:t> adayının kurum kültürünü içselleştirmesi, kendi gelişimi için sahip </a:t>
            </a:r>
          </a:p>
          <a:p>
            <a:pPr defTabSz="1219170">
              <a:lnSpc>
                <a:spcPct val="150000"/>
              </a:lnSpc>
              <a:buClr>
                <a:srgbClr val="000000"/>
              </a:buClr>
            </a:pPr>
            <a:r>
              <a:rPr lang="tr-TR" sz="1400" kern="0" dirty="0">
                <a:solidFill>
                  <a:srgbClr val="000000"/>
                </a:solidFill>
                <a:latin typeface="Calibri" panose="020F0502020204030204"/>
                <a:ea typeface="Lato Light" panose="020F0502020204030203" pitchFamily="34" charset="0"/>
                <a:cs typeface="Mukta ExtraLight" panose="020B0000000000000000" pitchFamily="34" charset="77"/>
                <a:sym typeface="Arial"/>
              </a:rPr>
              <a:t>olması gereken  bakış açısını genişletmesi için farkındalık yaratmak </a:t>
            </a:r>
          </a:p>
          <a:p>
            <a:pPr defTabSz="1219170">
              <a:lnSpc>
                <a:spcPct val="150000"/>
              </a:lnSpc>
              <a:buClr>
                <a:srgbClr val="000000"/>
              </a:buClr>
            </a:pPr>
            <a:r>
              <a:rPr lang="tr-TR" sz="1400" kern="0" dirty="0">
                <a:solidFill>
                  <a:srgbClr val="000000"/>
                </a:solidFill>
                <a:latin typeface="Calibri" panose="020F0502020204030204"/>
                <a:ea typeface="Lato Light" panose="020F0502020204030203" pitchFamily="34" charset="0"/>
                <a:cs typeface="Mukta ExtraLight" panose="020B0000000000000000" pitchFamily="34" charset="77"/>
                <a:sym typeface="Arial"/>
              </a:rPr>
              <a:t>amaçlanmaktadır. </a:t>
            </a:r>
            <a:endParaRPr lang="tr-TR" sz="1400" b="1" kern="0" dirty="0">
              <a:solidFill>
                <a:srgbClr val="000000"/>
              </a:solidFill>
              <a:latin typeface="Calibri" panose="020F0502020204030204"/>
              <a:ea typeface="Lato Light" panose="020F0502020204030203" pitchFamily="34" charset="0"/>
              <a:cs typeface="Mukta ExtraLight" panose="020B0000000000000000" pitchFamily="34" charset="77"/>
              <a:sym typeface="Arial"/>
            </a:endParaRPr>
          </a:p>
          <a:p>
            <a:pPr defTabSz="1219170">
              <a:lnSpc>
                <a:spcPct val="150000"/>
              </a:lnSpc>
              <a:buClr>
                <a:srgbClr val="000000"/>
              </a:buClr>
            </a:pPr>
            <a:r>
              <a:rPr lang="tr-TR" sz="1400" b="1" kern="0" dirty="0">
                <a:solidFill>
                  <a:srgbClr val="000000"/>
                </a:solidFill>
                <a:latin typeface="Calibri" panose="020F0502020204030204"/>
                <a:ea typeface="Lato Light" panose="020F0502020204030203" pitchFamily="34" charset="0"/>
                <a:cs typeface="Mukta ExtraLight" panose="020B0000000000000000" pitchFamily="34" charset="77"/>
                <a:sym typeface="Arial"/>
              </a:rPr>
              <a:t>Kazanımlarınız</a:t>
            </a:r>
          </a:p>
          <a:p>
            <a:pPr marL="457189" indent="-457189" defTabSz="1219170">
              <a:lnSpc>
                <a:spcPct val="150000"/>
              </a:lnSpc>
              <a:buClr>
                <a:srgbClr val="000000"/>
              </a:buClr>
              <a:buFont typeface="Arial" panose="020B0604020202020204" pitchFamily="34" charset="0"/>
              <a:buChar char="•"/>
            </a:pPr>
            <a:r>
              <a:rPr lang="tr-TR" sz="1400" kern="0" dirty="0">
                <a:solidFill>
                  <a:srgbClr val="000000"/>
                </a:solidFill>
                <a:latin typeface="Calibri" panose="020F0502020204030204"/>
                <a:ea typeface="Lato Light" panose="020F0502020204030203" pitchFamily="34" charset="0"/>
                <a:cs typeface="Mukta ExtraLight" panose="020B0000000000000000" pitchFamily="34" charset="77"/>
                <a:sym typeface="Arial"/>
              </a:rPr>
              <a:t>Katılımcılar </a:t>
            </a:r>
            <a:r>
              <a:rPr lang="tr-TR" sz="1400" kern="0" dirty="0" err="1">
                <a:solidFill>
                  <a:srgbClr val="000000"/>
                </a:solidFill>
                <a:latin typeface="Calibri" panose="020F0502020204030204"/>
                <a:ea typeface="Lato Light" panose="020F0502020204030203" pitchFamily="34" charset="0"/>
                <a:cs typeface="Mukta ExtraLight" panose="020B0000000000000000" pitchFamily="34" charset="77"/>
                <a:sym typeface="Arial"/>
              </a:rPr>
              <a:t>menti</a:t>
            </a:r>
            <a:r>
              <a:rPr lang="tr-TR" sz="1400" kern="0" dirty="0">
                <a:solidFill>
                  <a:srgbClr val="000000"/>
                </a:solidFill>
                <a:latin typeface="Calibri" panose="020F0502020204030204"/>
                <a:ea typeface="Lato Light" panose="020F0502020204030203" pitchFamily="34" charset="0"/>
                <a:cs typeface="Mukta ExtraLight" panose="020B0000000000000000" pitchFamily="34" charset="77"/>
                <a:sym typeface="Arial"/>
              </a:rPr>
              <a:t> olmanın bilincini kazanırlar</a:t>
            </a:r>
          </a:p>
          <a:p>
            <a:pPr marL="457189" indent="-457189" defTabSz="1219170">
              <a:lnSpc>
                <a:spcPct val="150000"/>
              </a:lnSpc>
              <a:buClr>
                <a:srgbClr val="000000"/>
              </a:buClr>
              <a:buFont typeface="Arial" panose="020B0604020202020204" pitchFamily="34" charset="0"/>
              <a:buChar char="•"/>
            </a:pPr>
            <a:r>
              <a:rPr lang="tr-TR" sz="1400" kern="0" dirty="0">
                <a:solidFill>
                  <a:srgbClr val="000000"/>
                </a:solidFill>
                <a:latin typeface="Calibri" panose="020F0502020204030204"/>
                <a:ea typeface="Lato Light" panose="020F0502020204030203" pitchFamily="34" charset="0"/>
                <a:cs typeface="Mukta ExtraLight" panose="020B0000000000000000" pitchFamily="34" charset="77"/>
                <a:sym typeface="Arial"/>
              </a:rPr>
              <a:t>Mentorluk sürecinde bir araya geldikleri kişilerin bakış açılarını nasıl </a:t>
            </a:r>
          </a:p>
          <a:p>
            <a:pPr defTabSz="1219170">
              <a:lnSpc>
                <a:spcPct val="150000"/>
              </a:lnSpc>
              <a:buClr>
                <a:srgbClr val="000000"/>
              </a:buClr>
            </a:pPr>
            <a:r>
              <a:rPr lang="tr-TR" sz="1400" kern="0" dirty="0">
                <a:solidFill>
                  <a:srgbClr val="000000"/>
                </a:solidFill>
                <a:latin typeface="Calibri" panose="020F0502020204030204"/>
                <a:ea typeface="Lato Light" panose="020F0502020204030203" pitchFamily="34" charset="0"/>
                <a:cs typeface="Mukta ExtraLight" panose="020B0000000000000000" pitchFamily="34" charset="77"/>
                <a:sym typeface="Arial"/>
              </a:rPr>
              <a:t>            öğreneceklerinin bilgisini alırlar</a:t>
            </a:r>
          </a:p>
          <a:p>
            <a:pPr marL="457189" indent="-457189" defTabSz="1219170">
              <a:lnSpc>
                <a:spcPct val="150000"/>
              </a:lnSpc>
              <a:buClr>
                <a:srgbClr val="000000"/>
              </a:buClr>
              <a:buFont typeface="Arial" panose="020B0604020202020204" pitchFamily="34" charset="0"/>
              <a:buChar char="•"/>
            </a:pPr>
            <a:r>
              <a:rPr lang="tr-TR" sz="1400" kern="0" dirty="0">
                <a:solidFill>
                  <a:srgbClr val="000000"/>
                </a:solidFill>
                <a:latin typeface="Calibri" panose="020F0502020204030204"/>
                <a:ea typeface="Lato Light" panose="020F0502020204030203" pitchFamily="34" charset="0"/>
                <a:cs typeface="Mukta ExtraLight" panose="020B0000000000000000" pitchFamily="34" charset="77"/>
                <a:sym typeface="Arial"/>
              </a:rPr>
              <a:t>Geri bildirim alma ve vermeyle ilgili gelişim sağlarlar</a:t>
            </a:r>
          </a:p>
          <a:p>
            <a:pPr marL="457189" indent="-457189" defTabSz="1219170">
              <a:lnSpc>
                <a:spcPct val="150000"/>
              </a:lnSpc>
              <a:buClr>
                <a:srgbClr val="000000"/>
              </a:buClr>
              <a:buFont typeface="Arial" panose="020B0604020202020204" pitchFamily="34" charset="0"/>
              <a:buChar char="•"/>
            </a:pPr>
            <a:r>
              <a:rPr lang="tr-TR" sz="1400" kern="0" dirty="0">
                <a:solidFill>
                  <a:srgbClr val="000000"/>
                </a:solidFill>
                <a:latin typeface="Calibri" panose="020F0502020204030204"/>
                <a:ea typeface="Lato Light" panose="020F0502020204030203" pitchFamily="34" charset="0"/>
                <a:cs typeface="Mukta ExtraLight" panose="020B0000000000000000" pitchFamily="34" charset="77"/>
                <a:sym typeface="Arial"/>
              </a:rPr>
              <a:t>Yetişkin öğrenmesinin temelini alırlar</a:t>
            </a:r>
            <a:endParaRPr lang="tr-TR" sz="1400" b="1" kern="0" dirty="0">
              <a:solidFill>
                <a:srgbClr val="000000"/>
              </a:solidFill>
              <a:latin typeface="Calibri" panose="020F0502020204030204"/>
              <a:ea typeface="Lato Light" panose="020F0502020204030203" pitchFamily="34" charset="0"/>
              <a:cs typeface="Mukta ExtraLight" panose="020B0000000000000000" pitchFamily="34" charset="77"/>
              <a:sym typeface="Arial"/>
            </a:endParaRPr>
          </a:p>
          <a:p>
            <a:pPr defTabSz="1219170">
              <a:lnSpc>
                <a:spcPct val="150000"/>
              </a:lnSpc>
              <a:buClr>
                <a:srgbClr val="000000"/>
              </a:buClr>
            </a:pPr>
            <a:r>
              <a:rPr lang="tr-TR" sz="1400" b="1" kern="0" dirty="0">
                <a:solidFill>
                  <a:srgbClr val="000000"/>
                </a:solidFill>
                <a:latin typeface="Calibri" panose="020F0502020204030204"/>
                <a:ea typeface="Lato Light" panose="020F0502020204030203" pitchFamily="34" charset="0"/>
                <a:cs typeface="Mukta ExtraLight" panose="020B0000000000000000" pitchFamily="34" charset="77"/>
                <a:sym typeface="Arial"/>
              </a:rPr>
              <a:t>1 Günlük Program Akışı</a:t>
            </a:r>
          </a:p>
          <a:p>
            <a:pPr marL="457189" indent="-457189" defTabSz="1219170">
              <a:lnSpc>
                <a:spcPct val="150000"/>
              </a:lnSpc>
              <a:buClr>
                <a:srgbClr val="000000"/>
              </a:buClr>
              <a:buFont typeface="Arial" panose="020B0604020202020204" pitchFamily="34" charset="0"/>
              <a:buChar char="•"/>
            </a:pPr>
            <a:r>
              <a:rPr lang="tr-TR" sz="1400" kern="0" dirty="0">
                <a:solidFill>
                  <a:srgbClr val="000000"/>
                </a:solidFill>
                <a:latin typeface="Calibri" panose="020F0502020204030204"/>
                <a:ea typeface="Lato Light" panose="020F0502020204030203" pitchFamily="34" charset="0"/>
                <a:cs typeface="Mukta ExtraLight" panose="020B0000000000000000" pitchFamily="34" charset="77"/>
                <a:sym typeface="Arial"/>
              </a:rPr>
              <a:t>Mentorluk sistemi ve sistemin paydaşlara katkısı</a:t>
            </a:r>
          </a:p>
          <a:p>
            <a:pPr marL="457189" indent="-457189" defTabSz="1219170">
              <a:lnSpc>
                <a:spcPct val="150000"/>
              </a:lnSpc>
              <a:buClr>
                <a:srgbClr val="000000"/>
              </a:buClr>
              <a:buFont typeface="Arial" panose="020B0604020202020204" pitchFamily="34" charset="0"/>
              <a:buChar char="•"/>
            </a:pPr>
            <a:r>
              <a:rPr lang="tr-TR" sz="1400" kern="0" dirty="0">
                <a:solidFill>
                  <a:srgbClr val="000000"/>
                </a:solidFill>
                <a:latin typeface="Calibri" panose="020F0502020204030204"/>
                <a:ea typeface="Lato Light" panose="020F0502020204030203" pitchFamily="34" charset="0"/>
                <a:cs typeface="Mukta ExtraLight" panose="020B0000000000000000" pitchFamily="34" charset="77"/>
                <a:sym typeface="Arial"/>
              </a:rPr>
              <a:t>Yetişkin öğrenmesi </a:t>
            </a:r>
          </a:p>
          <a:p>
            <a:pPr marL="457189" indent="-457189" defTabSz="1219170">
              <a:lnSpc>
                <a:spcPct val="150000"/>
              </a:lnSpc>
              <a:buClr>
                <a:srgbClr val="000000"/>
              </a:buClr>
              <a:buFont typeface="Arial" panose="020B0604020202020204" pitchFamily="34" charset="0"/>
              <a:buChar char="•"/>
            </a:pPr>
            <a:r>
              <a:rPr lang="tr-TR" sz="1400" kern="0" dirty="0">
                <a:solidFill>
                  <a:srgbClr val="000000"/>
                </a:solidFill>
                <a:latin typeface="Calibri" panose="020F0502020204030204"/>
                <a:ea typeface="Lato Light" panose="020F0502020204030203" pitchFamily="34" charset="0"/>
                <a:cs typeface="Mukta ExtraLight" panose="020B0000000000000000" pitchFamily="34" charset="77"/>
                <a:sym typeface="Arial"/>
              </a:rPr>
              <a:t>Mentor ve </a:t>
            </a:r>
            <a:r>
              <a:rPr lang="tr-TR" sz="1400" kern="0" dirty="0" err="1">
                <a:solidFill>
                  <a:srgbClr val="000000"/>
                </a:solidFill>
                <a:latin typeface="Calibri" panose="020F0502020204030204"/>
                <a:ea typeface="Lato Light" panose="020F0502020204030203" pitchFamily="34" charset="0"/>
                <a:cs typeface="Mukta ExtraLight" panose="020B0000000000000000" pitchFamily="34" charset="77"/>
                <a:sym typeface="Arial"/>
              </a:rPr>
              <a:t>menti</a:t>
            </a:r>
            <a:r>
              <a:rPr lang="tr-TR" sz="1400" kern="0" dirty="0">
                <a:solidFill>
                  <a:srgbClr val="000000"/>
                </a:solidFill>
                <a:latin typeface="Calibri" panose="020F0502020204030204"/>
                <a:ea typeface="Lato Light" panose="020F0502020204030203" pitchFamily="34" charset="0"/>
                <a:cs typeface="Mukta ExtraLight" panose="020B0000000000000000" pitchFamily="34" charset="77"/>
                <a:sym typeface="Arial"/>
              </a:rPr>
              <a:t> kimdir?</a:t>
            </a:r>
          </a:p>
          <a:p>
            <a:pPr marL="457189" indent="-457189" defTabSz="1219170">
              <a:lnSpc>
                <a:spcPct val="150000"/>
              </a:lnSpc>
              <a:buClr>
                <a:srgbClr val="000000"/>
              </a:buClr>
              <a:buFont typeface="Arial" panose="020B0604020202020204" pitchFamily="34" charset="0"/>
              <a:buChar char="•"/>
            </a:pPr>
            <a:r>
              <a:rPr lang="tr-TR" sz="1400" kern="0" dirty="0">
                <a:solidFill>
                  <a:srgbClr val="000000"/>
                </a:solidFill>
                <a:latin typeface="Calibri" panose="020F0502020204030204"/>
                <a:ea typeface="Lato Light" panose="020F0502020204030203" pitchFamily="34" charset="0"/>
                <a:cs typeface="Mukta ExtraLight" panose="020B0000000000000000" pitchFamily="34" charset="77"/>
                <a:sym typeface="Arial"/>
              </a:rPr>
              <a:t>Tüm paydaşların bu süreçteki rolleri ve görevleri </a:t>
            </a:r>
          </a:p>
          <a:p>
            <a:pPr marL="457189" indent="-457189" defTabSz="1219170">
              <a:lnSpc>
                <a:spcPct val="150000"/>
              </a:lnSpc>
              <a:buClr>
                <a:srgbClr val="000000"/>
              </a:buClr>
              <a:buFont typeface="Arial" panose="020B0604020202020204" pitchFamily="34" charset="0"/>
              <a:buChar char="•"/>
            </a:pPr>
            <a:r>
              <a:rPr lang="tr-TR" sz="1400" kern="0" dirty="0">
                <a:solidFill>
                  <a:srgbClr val="000000"/>
                </a:solidFill>
                <a:latin typeface="Calibri" panose="020F0502020204030204"/>
                <a:ea typeface="Lato Light" panose="020F0502020204030203" pitchFamily="34" charset="0"/>
                <a:cs typeface="Mukta ExtraLight" panose="020B0000000000000000" pitchFamily="34" charset="77"/>
                <a:sym typeface="Arial"/>
              </a:rPr>
              <a:t>Geri bildirim nasıl alınır ve verilir</a:t>
            </a:r>
          </a:p>
          <a:p>
            <a:pPr marL="457189" indent="-457189" defTabSz="1219170">
              <a:lnSpc>
                <a:spcPct val="150000"/>
              </a:lnSpc>
              <a:buClr>
                <a:srgbClr val="000000"/>
              </a:buClr>
              <a:buFont typeface="Arial" panose="020B0604020202020204" pitchFamily="34" charset="0"/>
              <a:buChar char="•"/>
            </a:pPr>
            <a:r>
              <a:rPr lang="tr-TR" sz="1400" kern="0" dirty="0">
                <a:solidFill>
                  <a:srgbClr val="000000"/>
                </a:solidFill>
                <a:latin typeface="Calibri" panose="020F0502020204030204"/>
                <a:ea typeface="Lato Light" panose="020F0502020204030203" pitchFamily="34" charset="0"/>
                <a:cs typeface="Mukta ExtraLight" panose="020B0000000000000000" pitchFamily="34" charset="77"/>
                <a:sym typeface="Arial"/>
              </a:rPr>
              <a:t>Doğru sorular nasıl sorulmalıdır</a:t>
            </a:r>
          </a:p>
          <a:p>
            <a:pPr marL="457189" indent="-457189" defTabSz="1219170">
              <a:lnSpc>
                <a:spcPct val="150000"/>
              </a:lnSpc>
              <a:buClr>
                <a:srgbClr val="000000"/>
              </a:buClr>
              <a:buFont typeface="Arial" panose="020B0604020202020204" pitchFamily="34" charset="0"/>
              <a:buChar char="•"/>
            </a:pPr>
            <a:endParaRPr lang="tr-TR" sz="1400" kern="0" dirty="0">
              <a:solidFill>
                <a:srgbClr val="000000"/>
              </a:solidFill>
              <a:latin typeface="Calibri" panose="020F0502020204030204"/>
              <a:ea typeface="Lato Light" panose="020F0502020204030203" pitchFamily="34" charset="0"/>
              <a:cs typeface="Mukta ExtraLight" panose="020B0000000000000000" pitchFamily="34" charset="77"/>
              <a:sym typeface="Arial"/>
            </a:endParaRPr>
          </a:p>
          <a:p>
            <a:pPr defTabSz="1219170">
              <a:lnSpc>
                <a:spcPct val="150000"/>
              </a:lnSpc>
              <a:buClr>
                <a:srgbClr val="000000"/>
              </a:buClr>
            </a:pPr>
            <a:r>
              <a:rPr lang="tr-TR" sz="1400" b="1" kern="0" dirty="0">
                <a:solidFill>
                  <a:srgbClr val="000000"/>
                </a:solidFill>
                <a:latin typeface="Calibri" panose="020F0502020204030204"/>
                <a:ea typeface="Lato Light" panose="020F0502020204030203" pitchFamily="34" charset="0"/>
                <a:cs typeface="Mukta ExtraLight" panose="020B0000000000000000" pitchFamily="34" charset="77"/>
                <a:sym typeface="Arial"/>
              </a:rPr>
              <a:t>Program Sonrası Takip</a:t>
            </a:r>
          </a:p>
          <a:p>
            <a:pPr defTabSz="1219170">
              <a:lnSpc>
                <a:spcPct val="150000"/>
              </a:lnSpc>
              <a:buClr>
                <a:srgbClr val="000000"/>
              </a:buClr>
            </a:pPr>
            <a:r>
              <a:rPr lang="tr-TR" sz="1400" b="1" kern="0" dirty="0">
                <a:solidFill>
                  <a:srgbClr val="000000"/>
                </a:solidFill>
                <a:latin typeface="Calibri" panose="020F0502020204030204"/>
                <a:ea typeface="Lato Light" panose="020F0502020204030203" pitchFamily="34" charset="0"/>
                <a:cs typeface="Mukta ExtraLight" panose="020B0000000000000000" pitchFamily="34" charset="77"/>
                <a:sym typeface="Arial"/>
              </a:rPr>
              <a:t>*Öğrenme Koçluğu : </a:t>
            </a:r>
            <a:r>
              <a:rPr lang="tr-TR" sz="1400" kern="0" dirty="0">
                <a:solidFill>
                  <a:srgbClr val="000000"/>
                </a:solidFill>
                <a:latin typeface="Calibri" panose="020F0502020204030204"/>
                <a:ea typeface="Lato Light" panose="020F0502020204030203" pitchFamily="34" charset="0"/>
                <a:cs typeface="Mukta ExtraLight" panose="020B0000000000000000" pitchFamily="34" charset="77"/>
                <a:sym typeface="Arial"/>
              </a:rPr>
              <a:t>1 kişi için en az 2 görüşme (1 görüşme =45 Dk) (görüşme sayısına ve ihtiyaca göre tekrar düzenlenebilir)</a:t>
            </a:r>
          </a:p>
          <a:p>
            <a:pPr defTabSz="1219170">
              <a:lnSpc>
                <a:spcPct val="150000"/>
              </a:lnSpc>
              <a:buClr>
                <a:srgbClr val="000000"/>
              </a:buClr>
            </a:pPr>
            <a:r>
              <a:rPr lang="tr-TR" sz="1400" kern="0" dirty="0">
                <a:solidFill>
                  <a:srgbClr val="000000"/>
                </a:solidFill>
                <a:latin typeface="Calibri" panose="020F0502020204030204"/>
                <a:ea typeface="Lato Light" panose="020F0502020204030203" pitchFamily="34" charset="0"/>
                <a:cs typeface="Mukta ExtraLight" panose="020B0000000000000000" pitchFamily="34" charset="77"/>
                <a:sym typeface="Arial"/>
              </a:rPr>
              <a:t>* Öğrenme Koçluğu; </a:t>
            </a:r>
            <a:r>
              <a:rPr lang="tr-TR" sz="1400" kern="0" dirty="0" err="1">
                <a:solidFill>
                  <a:srgbClr val="000000"/>
                </a:solidFill>
                <a:latin typeface="Calibri" panose="020F0502020204030204"/>
                <a:ea typeface="Lato Light" panose="020F0502020204030203" pitchFamily="34" charset="0"/>
                <a:cs typeface="Mukta ExtraLight" panose="020B0000000000000000" pitchFamily="34" charset="77"/>
                <a:sym typeface="Arial"/>
              </a:rPr>
              <a:t>Mentilere</a:t>
            </a:r>
            <a:r>
              <a:rPr lang="tr-TR" sz="1400" kern="0" dirty="0">
                <a:solidFill>
                  <a:srgbClr val="000000"/>
                </a:solidFill>
                <a:latin typeface="Calibri" panose="020F0502020204030204"/>
                <a:ea typeface="Lato Light" panose="020F0502020204030203" pitchFamily="34" charset="0"/>
                <a:cs typeface="Mukta ExtraLight" panose="020B0000000000000000" pitchFamily="34" charset="77"/>
                <a:sym typeface="Arial"/>
              </a:rPr>
              <a:t>, öğrenme süreçlerini hızlandırmalarına ve kolaylaştırmalarına yönelik destek</a:t>
            </a:r>
            <a:endParaRPr sz="2000" b="1" spc="-20" dirty="0">
              <a:solidFill>
                <a:srgbClr val="202020"/>
              </a:solidFill>
            </a:endParaRPr>
          </a:p>
          <a:p>
            <a:pPr>
              <a:lnSpc>
                <a:spcPct val="100000"/>
              </a:lnSpc>
            </a:pPr>
            <a:endParaRPr sz="1300" dirty="0">
              <a:latin typeface="Arial"/>
              <a:cs typeface="Arial"/>
            </a:endParaRPr>
          </a:p>
          <a:p>
            <a:pPr>
              <a:lnSpc>
                <a:spcPct val="100000"/>
              </a:lnSpc>
              <a:spcBef>
                <a:spcPts val="30"/>
              </a:spcBef>
            </a:pPr>
            <a:endParaRPr sz="1000" dirty="0">
              <a:latin typeface="Arial"/>
              <a:cs typeface="Arial"/>
            </a:endParaRPr>
          </a:p>
        </p:txBody>
      </p:sp>
    </p:spTree>
    <p:custDataLst>
      <p:tags r:id="rId1"/>
    </p:custDataLst>
    <p:extLst>
      <p:ext uri="{BB962C8B-B14F-4D97-AF65-F5344CB8AC3E}">
        <p14:creationId xmlns:p14="http://schemas.microsoft.com/office/powerpoint/2010/main" val="526872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349250" y="1006475"/>
            <a:ext cx="6858000" cy="8140690"/>
          </a:xfrm>
          <a:prstGeom prst="rect">
            <a:avLst/>
          </a:prstGeom>
        </p:spPr>
        <p:txBody>
          <a:bodyPr vert="horz" wrap="square" lIns="0" tIns="15240" rIns="0" bIns="0" rtlCol="0">
            <a:spAutoFit/>
          </a:bodyPr>
          <a:lstStyle/>
          <a:p>
            <a:pPr marL="12700">
              <a:lnSpc>
                <a:spcPct val="100000"/>
              </a:lnSpc>
              <a:spcBef>
                <a:spcPts val="120"/>
              </a:spcBef>
            </a:pPr>
            <a:r>
              <a:rPr sz="2000" b="1" spc="-20" dirty="0">
                <a:solidFill>
                  <a:srgbClr val="202020"/>
                </a:solidFill>
              </a:rPr>
              <a:t>TERSİNE MENTORLUK</a:t>
            </a:r>
          </a:p>
          <a:p>
            <a:pPr algn="just">
              <a:lnSpc>
                <a:spcPct val="150000"/>
              </a:lnSpc>
            </a:pPr>
            <a:endParaRPr lang="tr-TR" sz="1000" dirty="0">
              <a:ea typeface="Lato Light" panose="020F0502020204030203" pitchFamily="34" charset="0"/>
              <a:cs typeface="Mukta ExtraLight" panose="020B0000000000000000" pitchFamily="34" charset="77"/>
            </a:endParaRPr>
          </a:p>
          <a:p>
            <a:pPr algn="just">
              <a:lnSpc>
                <a:spcPct val="150000"/>
              </a:lnSpc>
            </a:pPr>
            <a:r>
              <a:rPr lang="tr-TR" sz="1400" dirty="0">
                <a:ea typeface="Lato Light" panose="020F0502020204030203" pitchFamily="34" charset="0"/>
                <a:cs typeface="Mukta ExtraLight" panose="020B0000000000000000" pitchFamily="34" charset="77"/>
              </a:rPr>
              <a:t>Hızla değişen teknoloji, koşullar, modeller birlikte uyum içinde çalışmayı kimi zaman kolaylaştırırken çoğu zaman da karmaşık hale getirebiliyor. Bu program; farklı kuşakların birbiriyle daha etkili iletişim kurmalarını ve birbirlerini daha iyi anlamalarını sağlarken, deneyimli kişilerin kurum kültürünü içeride yaygınlaştırmasını ve deneyimlerini kurumdaki yeni çalışanlarımıza aktarımını kolaylaştırıyor. </a:t>
            </a:r>
          </a:p>
          <a:p>
            <a:pPr algn="just">
              <a:lnSpc>
                <a:spcPct val="150000"/>
              </a:lnSpc>
            </a:pPr>
            <a:r>
              <a:rPr lang="tr-TR" sz="1400" dirty="0">
                <a:ea typeface="Lato Light" panose="020F0502020204030203" pitchFamily="34" charset="0"/>
                <a:cs typeface="Mukta ExtraLight" panose="020B0000000000000000" pitchFamily="34" charset="77"/>
              </a:rPr>
              <a:t>Programın en büyük katkısının; kuşaklardan bağımsız olarak birbirinden öğrenme ve birlikte gelişme kültürünü desteklemek olduğunu söyleyebiliriz. Bu çerçevede de yaşça ve kıdemce daha küçük olanların daha büyük olanlara mentorluk yaptığı programları Tersine Mentorluk olarak adlandırmaktayız. Bu birlikte öğrenme yolculuğunda bu kez mentor olanlar üst kademe yöneticiler değil, daha ziyade genç ve belli bir alanda uzman çalışanlar olmaktadır.</a:t>
            </a:r>
          </a:p>
          <a:p>
            <a:pPr algn="just">
              <a:lnSpc>
                <a:spcPct val="150000"/>
              </a:lnSpc>
            </a:pPr>
            <a:endParaRPr lang="tr-TR" sz="1400" b="1" dirty="0">
              <a:ea typeface="Lato Light" panose="020F0502020204030203" pitchFamily="34" charset="0"/>
              <a:cs typeface="Mukta ExtraLight" panose="020B0000000000000000" pitchFamily="34" charset="77"/>
            </a:endParaRPr>
          </a:p>
          <a:p>
            <a:pPr algn="just">
              <a:lnSpc>
                <a:spcPct val="150000"/>
              </a:lnSpc>
            </a:pPr>
            <a:r>
              <a:rPr lang="tr-TR" sz="1400" b="1" dirty="0">
                <a:ea typeface="Lato Light" panose="020F0502020204030203" pitchFamily="34" charset="0"/>
                <a:cs typeface="Mukta ExtraLight" panose="020B0000000000000000" pitchFamily="34" charset="77"/>
              </a:rPr>
              <a:t>!/2 Günlük Program Akışı </a:t>
            </a:r>
          </a:p>
          <a:p>
            <a:pPr marL="609585" indent="-609585" algn="just">
              <a:lnSpc>
                <a:spcPct val="150000"/>
              </a:lnSpc>
              <a:buFont typeface="Arial" panose="020B0604020202020204" pitchFamily="34" charset="0"/>
              <a:buChar char="•"/>
            </a:pPr>
            <a:r>
              <a:rPr lang="tr-TR" sz="1400" dirty="0">
                <a:ea typeface="Lato Light" panose="020F0502020204030203" pitchFamily="34" charset="0"/>
                <a:cs typeface="Mukta ExtraLight" panose="020B0000000000000000" pitchFamily="34" charset="77"/>
              </a:rPr>
              <a:t>Mentorluk tanımı ve kavramı</a:t>
            </a:r>
          </a:p>
          <a:p>
            <a:pPr marL="609585" indent="-609585" algn="just">
              <a:lnSpc>
                <a:spcPct val="150000"/>
              </a:lnSpc>
              <a:buFont typeface="Arial" panose="020B0604020202020204" pitchFamily="34" charset="0"/>
              <a:buChar char="•"/>
            </a:pPr>
            <a:r>
              <a:rPr lang="tr-TR" sz="1400" dirty="0">
                <a:ea typeface="Lato Light" panose="020F0502020204030203" pitchFamily="34" charset="0"/>
                <a:cs typeface="Mukta ExtraLight" panose="020B0000000000000000" pitchFamily="34" charset="77"/>
              </a:rPr>
              <a:t>Mentorluk ve koçluk kavramları ve uygulama esasları</a:t>
            </a:r>
          </a:p>
          <a:p>
            <a:pPr marL="609585" indent="-609585" algn="just">
              <a:lnSpc>
                <a:spcPct val="150000"/>
              </a:lnSpc>
              <a:buFont typeface="Arial" panose="020B0604020202020204" pitchFamily="34" charset="0"/>
              <a:buChar char="•"/>
            </a:pPr>
            <a:r>
              <a:rPr lang="tr-TR" sz="1400" dirty="0">
                <a:ea typeface="Lato Light" panose="020F0502020204030203" pitchFamily="34" charset="0"/>
                <a:cs typeface="Mukta ExtraLight" panose="020B0000000000000000" pitchFamily="34" charset="77"/>
              </a:rPr>
              <a:t>Yetişkin öğrenmesi ve mentorluk kavramıyla ilişkisi. </a:t>
            </a:r>
          </a:p>
          <a:p>
            <a:pPr marL="609585" indent="-609585" algn="just">
              <a:lnSpc>
                <a:spcPct val="150000"/>
              </a:lnSpc>
              <a:buFont typeface="Arial" panose="020B0604020202020204" pitchFamily="34" charset="0"/>
              <a:buChar char="•"/>
            </a:pPr>
            <a:r>
              <a:rPr lang="tr-TR" sz="1400" dirty="0">
                <a:ea typeface="Lato Light" panose="020F0502020204030203" pitchFamily="34" charset="0"/>
                <a:cs typeface="Mukta ExtraLight" panose="020B0000000000000000" pitchFamily="34" charset="77"/>
              </a:rPr>
              <a:t>Mentorluk süreci (Hazırlık- İlişki Kurma- Öğrenme- Değerlendirme)</a:t>
            </a:r>
          </a:p>
          <a:p>
            <a:pPr marL="609585" indent="-609585" algn="just">
              <a:lnSpc>
                <a:spcPct val="150000"/>
              </a:lnSpc>
              <a:buFont typeface="Arial" panose="020B0604020202020204" pitchFamily="34" charset="0"/>
              <a:buChar char="•"/>
            </a:pPr>
            <a:r>
              <a:rPr lang="tr-TR" sz="1400" dirty="0">
                <a:ea typeface="Lato Light" panose="020F0502020204030203" pitchFamily="34" charset="0"/>
                <a:cs typeface="Mukta ExtraLight" panose="020B0000000000000000" pitchFamily="34" charset="77"/>
              </a:rPr>
              <a:t>Kurumlarda Mentorluk sürecinin tasarlanması </a:t>
            </a:r>
          </a:p>
          <a:p>
            <a:pPr marL="609585" indent="-609585" algn="just">
              <a:lnSpc>
                <a:spcPct val="150000"/>
              </a:lnSpc>
              <a:buFont typeface="Arial" panose="020B0604020202020204" pitchFamily="34" charset="0"/>
              <a:buChar char="•"/>
            </a:pPr>
            <a:r>
              <a:rPr lang="tr-TR" sz="1400" dirty="0" err="1">
                <a:ea typeface="Lato Light" panose="020F0502020204030203" pitchFamily="34" charset="0"/>
                <a:cs typeface="Mukta ExtraLight" panose="020B0000000000000000" pitchFamily="34" charset="77"/>
              </a:rPr>
              <a:t>Menti</a:t>
            </a:r>
            <a:r>
              <a:rPr lang="tr-TR" sz="1400" dirty="0">
                <a:ea typeface="Lato Light" panose="020F0502020204030203" pitchFamily="34" charset="0"/>
                <a:cs typeface="Mukta ExtraLight" panose="020B0000000000000000" pitchFamily="34" charset="77"/>
              </a:rPr>
              <a:t> rolünde olacak kişilerin bu süreçten maksimum fayda sağlamalarına destek olacak bakış açısı oluşturmak</a:t>
            </a:r>
          </a:p>
          <a:p>
            <a:pPr marL="609585" indent="-609585" algn="just">
              <a:lnSpc>
                <a:spcPct val="150000"/>
              </a:lnSpc>
              <a:buFont typeface="Arial" panose="020B0604020202020204" pitchFamily="34" charset="0"/>
              <a:buChar char="•"/>
            </a:pPr>
            <a:r>
              <a:rPr lang="tr-TR" sz="1400" dirty="0">
                <a:ea typeface="Lato Light" panose="020F0502020204030203" pitchFamily="34" charset="0"/>
                <a:cs typeface="Mukta ExtraLight" panose="020B0000000000000000" pitchFamily="34" charset="77"/>
              </a:rPr>
              <a:t>Mentorluk Yetkinlikleri ve becerileri</a:t>
            </a:r>
          </a:p>
          <a:p>
            <a:pPr marL="609585" indent="-609585" algn="just">
              <a:lnSpc>
                <a:spcPct val="150000"/>
              </a:lnSpc>
              <a:buFont typeface="Arial" panose="020B0604020202020204" pitchFamily="34" charset="0"/>
              <a:buChar char="•"/>
            </a:pPr>
            <a:r>
              <a:rPr lang="tr-TR" sz="1400" dirty="0">
                <a:ea typeface="Lato Light" panose="020F0502020204030203" pitchFamily="34" charset="0"/>
                <a:cs typeface="Mukta ExtraLight" panose="020B0000000000000000" pitchFamily="34" charset="77"/>
              </a:rPr>
              <a:t>Mentorluk araçları</a:t>
            </a:r>
          </a:p>
          <a:p>
            <a:pPr marL="609585" indent="-609585" algn="just">
              <a:lnSpc>
                <a:spcPct val="150000"/>
              </a:lnSpc>
              <a:buFont typeface="Arial" panose="020B0604020202020204" pitchFamily="34" charset="0"/>
              <a:buChar char="•"/>
            </a:pPr>
            <a:r>
              <a:rPr lang="tr-TR" sz="1400" dirty="0">
                <a:ea typeface="Lato Light" panose="020F0502020204030203" pitchFamily="34" charset="0"/>
                <a:cs typeface="Mukta ExtraLight" panose="020B0000000000000000" pitchFamily="34" charset="77"/>
              </a:rPr>
              <a:t>Yansıtarak öğrenmenin mentorlukta kullanımı</a:t>
            </a:r>
          </a:p>
          <a:p>
            <a:pPr algn="just">
              <a:lnSpc>
                <a:spcPct val="150000"/>
              </a:lnSpc>
            </a:pPr>
            <a:endParaRPr lang="tr-TR" sz="1400" dirty="0">
              <a:ea typeface="Lato Light" panose="020F0502020204030203" pitchFamily="34" charset="0"/>
              <a:cs typeface="Mukta ExtraLight" panose="020B0000000000000000" pitchFamily="34" charset="77"/>
            </a:endParaRPr>
          </a:p>
          <a:p>
            <a:pPr>
              <a:lnSpc>
                <a:spcPct val="100000"/>
              </a:lnSpc>
              <a:spcBef>
                <a:spcPts val="30"/>
              </a:spcBef>
            </a:pPr>
            <a:endParaRPr sz="1000" dirty="0">
              <a:latin typeface="Arial"/>
              <a:cs typeface="Arial"/>
            </a:endParaRPr>
          </a:p>
        </p:txBody>
      </p:sp>
    </p:spTree>
    <p:custDataLst>
      <p:tags r:id="rId1"/>
    </p:custDataLst>
    <p:extLst>
      <p:ext uri="{BB962C8B-B14F-4D97-AF65-F5344CB8AC3E}">
        <p14:creationId xmlns:p14="http://schemas.microsoft.com/office/powerpoint/2010/main" val="4175272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349250" y="972369"/>
            <a:ext cx="7010400" cy="9625777"/>
          </a:xfrm>
          <a:prstGeom prst="rect">
            <a:avLst/>
          </a:prstGeom>
        </p:spPr>
        <p:txBody>
          <a:bodyPr vert="horz" wrap="square" lIns="0" tIns="15240" rIns="0" bIns="0" rtlCol="0">
            <a:spAutoFit/>
          </a:bodyPr>
          <a:lstStyle/>
          <a:p>
            <a:pPr marL="12700">
              <a:spcBef>
                <a:spcPts val="120"/>
              </a:spcBef>
            </a:pPr>
            <a:r>
              <a:rPr sz="2000" b="1" spc="-20" dirty="0">
                <a:solidFill>
                  <a:srgbClr val="202020"/>
                </a:solidFill>
              </a:rPr>
              <a:t>UNVANLANMA </a:t>
            </a:r>
            <a:r>
              <a:rPr lang="tr-TR" sz="2000" b="1" spc="-20" dirty="0">
                <a:solidFill>
                  <a:srgbClr val="202020"/>
                </a:solidFill>
              </a:rPr>
              <a:t>MENTORLUĞU </a:t>
            </a:r>
          </a:p>
          <a:p>
            <a:pPr marL="12700">
              <a:spcBef>
                <a:spcPts val="120"/>
              </a:spcBef>
            </a:pPr>
            <a:endParaRPr lang="tr-TR" sz="1600" b="1" spc="-20" dirty="0">
              <a:solidFill>
                <a:srgbClr val="202020"/>
              </a:solidFill>
              <a:cs typeface="Arial"/>
            </a:endParaRPr>
          </a:p>
          <a:p>
            <a:pPr marL="12700" marR="5080">
              <a:lnSpc>
                <a:spcPct val="146900"/>
              </a:lnSpc>
            </a:pPr>
            <a:r>
              <a:rPr sz="1400" spc="45" dirty="0" err="1">
                <a:cs typeface="Arial"/>
              </a:rPr>
              <a:t>Unvanlanma</a:t>
            </a:r>
            <a:r>
              <a:rPr sz="1400" spc="114" dirty="0">
                <a:cs typeface="Arial"/>
              </a:rPr>
              <a:t> </a:t>
            </a:r>
            <a:r>
              <a:rPr lang="tr-TR" sz="1400" spc="114" dirty="0" err="1">
                <a:cs typeface="Arial"/>
              </a:rPr>
              <a:t>Mentorluğunda</a:t>
            </a:r>
            <a:r>
              <a:rPr sz="1400" spc="45" dirty="0">
                <a:cs typeface="Arial"/>
              </a:rPr>
              <a:t>,</a:t>
            </a:r>
            <a:r>
              <a:rPr sz="1400" spc="114" dirty="0">
                <a:cs typeface="Arial"/>
              </a:rPr>
              <a:t> </a:t>
            </a:r>
            <a:r>
              <a:rPr sz="1400" spc="45" dirty="0">
                <a:cs typeface="Arial"/>
              </a:rPr>
              <a:t>koçların</a:t>
            </a:r>
            <a:r>
              <a:rPr sz="1400" spc="114" dirty="0">
                <a:cs typeface="Arial"/>
              </a:rPr>
              <a:t> </a:t>
            </a:r>
            <a:r>
              <a:rPr sz="1400" spc="45" dirty="0">
                <a:cs typeface="Arial"/>
              </a:rPr>
              <a:t>unvanlanma</a:t>
            </a:r>
            <a:r>
              <a:rPr sz="1400" spc="114" dirty="0">
                <a:cs typeface="Arial"/>
              </a:rPr>
              <a:t> </a:t>
            </a:r>
            <a:r>
              <a:rPr sz="1400" spc="45" dirty="0">
                <a:cs typeface="Arial"/>
              </a:rPr>
              <a:t>süreçlerini</a:t>
            </a:r>
            <a:r>
              <a:rPr sz="1400" spc="114" dirty="0">
                <a:cs typeface="Arial"/>
              </a:rPr>
              <a:t> </a:t>
            </a:r>
            <a:r>
              <a:rPr sz="1400" spc="45" dirty="0">
                <a:cs typeface="Arial"/>
              </a:rPr>
              <a:t>kolaylaştırmak </a:t>
            </a:r>
            <a:r>
              <a:rPr sz="1400" spc="-305" dirty="0">
                <a:cs typeface="Arial"/>
              </a:rPr>
              <a:t> </a:t>
            </a:r>
            <a:r>
              <a:rPr sz="1400" spc="20" dirty="0">
                <a:cs typeface="Arial"/>
              </a:rPr>
              <a:t>ve</a:t>
            </a:r>
            <a:r>
              <a:rPr sz="1400" spc="110" dirty="0">
                <a:cs typeface="Arial"/>
              </a:rPr>
              <a:t> </a:t>
            </a:r>
            <a:r>
              <a:rPr sz="1400" spc="45" dirty="0">
                <a:cs typeface="Arial"/>
              </a:rPr>
              <a:t>unvanlanma</a:t>
            </a:r>
            <a:r>
              <a:rPr sz="1400" spc="110" dirty="0">
                <a:cs typeface="Arial"/>
              </a:rPr>
              <a:t> </a:t>
            </a:r>
            <a:r>
              <a:rPr sz="1400" spc="35" dirty="0">
                <a:cs typeface="Arial"/>
              </a:rPr>
              <a:t>için</a:t>
            </a:r>
            <a:r>
              <a:rPr sz="1400" spc="114" dirty="0">
                <a:cs typeface="Arial"/>
              </a:rPr>
              <a:t> </a:t>
            </a:r>
            <a:r>
              <a:rPr sz="1400" spc="40" dirty="0">
                <a:cs typeface="Arial"/>
              </a:rPr>
              <a:t>gereken</a:t>
            </a:r>
            <a:r>
              <a:rPr sz="1400" spc="110" dirty="0">
                <a:cs typeface="Arial"/>
              </a:rPr>
              <a:t> </a:t>
            </a:r>
            <a:r>
              <a:rPr sz="1400" spc="45" dirty="0">
                <a:cs typeface="Arial"/>
              </a:rPr>
              <a:t>şartları</a:t>
            </a:r>
            <a:r>
              <a:rPr sz="1400" spc="110" dirty="0">
                <a:cs typeface="Arial"/>
              </a:rPr>
              <a:t> </a:t>
            </a:r>
            <a:r>
              <a:rPr sz="1400" spc="45" dirty="0">
                <a:cs typeface="Arial"/>
              </a:rPr>
              <a:t>tamamlamalarına</a:t>
            </a:r>
            <a:r>
              <a:rPr sz="1400" spc="114" dirty="0">
                <a:cs typeface="Arial"/>
              </a:rPr>
              <a:t> </a:t>
            </a:r>
            <a:r>
              <a:rPr sz="1400" spc="40" dirty="0" err="1">
                <a:cs typeface="Arial"/>
              </a:rPr>
              <a:t>destek</a:t>
            </a:r>
            <a:r>
              <a:rPr sz="1400" spc="110" dirty="0">
                <a:cs typeface="Arial"/>
              </a:rPr>
              <a:t> </a:t>
            </a:r>
            <a:r>
              <a:rPr sz="1400" spc="45" dirty="0" err="1">
                <a:cs typeface="Arial"/>
              </a:rPr>
              <a:t>olmak</a:t>
            </a:r>
            <a:r>
              <a:rPr lang="tr-TR" sz="1400" spc="45" dirty="0">
                <a:cs typeface="Arial"/>
              </a:rPr>
              <a:t> hedeflenmektedir.</a:t>
            </a:r>
            <a:endParaRPr sz="1400" dirty="0">
              <a:cs typeface="Arial"/>
            </a:endParaRPr>
          </a:p>
          <a:p>
            <a:pPr marL="12700" marR="662305">
              <a:lnSpc>
                <a:spcPct val="146900"/>
              </a:lnSpc>
            </a:pPr>
            <a:r>
              <a:rPr sz="1400" b="1" spc="40" dirty="0">
                <a:cs typeface="Arial"/>
              </a:rPr>
              <a:t>Süre:</a:t>
            </a:r>
            <a:r>
              <a:rPr sz="1400" b="1" spc="110" dirty="0">
                <a:cs typeface="Arial"/>
              </a:rPr>
              <a:t> </a:t>
            </a:r>
            <a:r>
              <a:rPr sz="1400" spc="20" dirty="0">
                <a:cs typeface="Arial"/>
              </a:rPr>
              <a:t>10</a:t>
            </a:r>
            <a:r>
              <a:rPr lang="tr-TR" sz="1400" spc="110" dirty="0">
                <a:cs typeface="Arial"/>
              </a:rPr>
              <a:t> Saat</a:t>
            </a:r>
            <a:r>
              <a:rPr sz="1400" spc="114" dirty="0">
                <a:cs typeface="Arial"/>
              </a:rPr>
              <a:t> </a:t>
            </a:r>
            <a:r>
              <a:rPr sz="1400" spc="45" dirty="0" err="1">
                <a:cs typeface="Arial"/>
              </a:rPr>
              <a:t>mentorluk</a:t>
            </a:r>
            <a:r>
              <a:rPr sz="1400" spc="114" dirty="0">
                <a:cs typeface="Arial"/>
              </a:rPr>
              <a:t> </a:t>
            </a:r>
            <a:r>
              <a:rPr sz="1400" spc="45" dirty="0">
                <a:cs typeface="Arial"/>
              </a:rPr>
              <a:t>içermektedir.</a:t>
            </a:r>
            <a:r>
              <a:rPr sz="1400" spc="110" dirty="0">
                <a:cs typeface="Arial"/>
              </a:rPr>
              <a:t> </a:t>
            </a:r>
            <a:r>
              <a:rPr sz="1400" spc="45" dirty="0">
                <a:cs typeface="Arial"/>
              </a:rPr>
              <a:t>(Bireysel</a:t>
            </a:r>
            <a:r>
              <a:rPr sz="1400" spc="110" dirty="0">
                <a:cs typeface="Arial"/>
              </a:rPr>
              <a:t> </a:t>
            </a:r>
            <a:r>
              <a:rPr sz="1400" spc="45" dirty="0">
                <a:cs typeface="Arial"/>
              </a:rPr>
              <a:t>hedefler</a:t>
            </a:r>
            <a:r>
              <a:rPr sz="1400" spc="114" dirty="0">
                <a:cs typeface="Arial"/>
              </a:rPr>
              <a:t> </a:t>
            </a:r>
            <a:r>
              <a:rPr sz="1400" spc="30" dirty="0">
                <a:cs typeface="Arial"/>
              </a:rPr>
              <a:t>göz</a:t>
            </a:r>
            <a:r>
              <a:rPr sz="1400" spc="110" dirty="0">
                <a:cs typeface="Arial"/>
              </a:rPr>
              <a:t> </a:t>
            </a:r>
            <a:r>
              <a:rPr sz="1400" spc="40" dirty="0">
                <a:cs typeface="Arial"/>
              </a:rPr>
              <a:t>önünde </a:t>
            </a:r>
            <a:r>
              <a:rPr sz="1400" spc="-305" dirty="0">
                <a:cs typeface="Arial"/>
              </a:rPr>
              <a:t> </a:t>
            </a:r>
            <a:r>
              <a:rPr sz="1400" spc="45" dirty="0" err="1">
                <a:cs typeface="Arial"/>
              </a:rPr>
              <a:t>bulundurularak</a:t>
            </a:r>
            <a:r>
              <a:rPr sz="1400" spc="110" dirty="0">
                <a:cs typeface="Arial"/>
              </a:rPr>
              <a:t> </a:t>
            </a:r>
            <a:r>
              <a:rPr lang="tr-TR" sz="1400" spc="110" dirty="0">
                <a:cs typeface="Arial"/>
              </a:rPr>
              <a:t>koça </a:t>
            </a:r>
            <a:r>
              <a:rPr sz="1400" spc="35" dirty="0" err="1">
                <a:cs typeface="Arial"/>
              </a:rPr>
              <a:t>özel</a:t>
            </a:r>
            <a:r>
              <a:rPr sz="1400" spc="110" dirty="0">
                <a:cs typeface="Arial"/>
              </a:rPr>
              <a:t> </a:t>
            </a:r>
            <a:r>
              <a:rPr sz="1400" spc="45" dirty="0">
                <a:cs typeface="Arial"/>
              </a:rPr>
              <a:t>belirlenebilmektedir.</a:t>
            </a:r>
            <a:r>
              <a:rPr sz="1400" spc="110" dirty="0">
                <a:cs typeface="Arial"/>
              </a:rPr>
              <a:t> </a:t>
            </a:r>
            <a:r>
              <a:rPr sz="1400" spc="-5" dirty="0">
                <a:cs typeface="Arial"/>
              </a:rPr>
              <a:t>)</a:t>
            </a:r>
            <a:endParaRPr sz="1400" dirty="0">
              <a:cs typeface="Arial"/>
            </a:endParaRPr>
          </a:p>
          <a:p>
            <a:pPr marL="12700">
              <a:lnSpc>
                <a:spcPct val="100000"/>
              </a:lnSpc>
              <a:spcBef>
                <a:spcPts val="645"/>
              </a:spcBef>
            </a:pPr>
            <a:r>
              <a:rPr sz="1400" b="1" spc="40" dirty="0">
                <a:cs typeface="Arial"/>
              </a:rPr>
              <a:t>Program</a:t>
            </a:r>
            <a:r>
              <a:rPr sz="1400" b="1" spc="75" dirty="0">
                <a:cs typeface="Arial"/>
              </a:rPr>
              <a:t> </a:t>
            </a:r>
            <a:r>
              <a:rPr sz="1400" b="1" spc="45" dirty="0">
                <a:cs typeface="Arial"/>
              </a:rPr>
              <a:t>Hedefleri:</a:t>
            </a:r>
            <a:endParaRPr sz="1400" dirty="0">
              <a:cs typeface="Arial"/>
            </a:endParaRPr>
          </a:p>
          <a:p>
            <a:pPr marL="12700" marR="53975">
              <a:lnSpc>
                <a:spcPct val="146900"/>
              </a:lnSpc>
            </a:pPr>
            <a:r>
              <a:rPr sz="1400" spc="45" dirty="0">
                <a:cs typeface="Arial"/>
              </a:rPr>
              <a:t>Günümüzde</a:t>
            </a:r>
            <a:r>
              <a:rPr sz="1400" spc="110" dirty="0">
                <a:cs typeface="Arial"/>
              </a:rPr>
              <a:t> </a:t>
            </a:r>
            <a:r>
              <a:rPr sz="1400" spc="40" dirty="0">
                <a:cs typeface="Arial"/>
              </a:rPr>
              <a:t>dünyada</a:t>
            </a:r>
            <a:r>
              <a:rPr sz="1400" spc="114" dirty="0">
                <a:cs typeface="Arial"/>
              </a:rPr>
              <a:t> </a:t>
            </a:r>
            <a:r>
              <a:rPr sz="1400" spc="20" dirty="0">
                <a:cs typeface="Arial"/>
              </a:rPr>
              <a:t>en</a:t>
            </a:r>
            <a:r>
              <a:rPr sz="1400" spc="110" dirty="0">
                <a:cs typeface="Arial"/>
              </a:rPr>
              <a:t> </a:t>
            </a:r>
            <a:r>
              <a:rPr sz="1400" spc="40" dirty="0">
                <a:cs typeface="Arial"/>
              </a:rPr>
              <a:t>yaygın</a:t>
            </a:r>
            <a:r>
              <a:rPr sz="1400" spc="114" dirty="0">
                <a:cs typeface="Arial"/>
              </a:rPr>
              <a:t> </a:t>
            </a:r>
            <a:r>
              <a:rPr sz="1400" spc="40" dirty="0">
                <a:cs typeface="Arial"/>
              </a:rPr>
              <a:t>olarak</a:t>
            </a:r>
            <a:r>
              <a:rPr sz="1400" spc="110" dirty="0">
                <a:cs typeface="Arial"/>
              </a:rPr>
              <a:t> </a:t>
            </a:r>
            <a:r>
              <a:rPr sz="1400" spc="40" dirty="0" err="1">
                <a:cs typeface="Arial"/>
              </a:rPr>
              <a:t>kabul</a:t>
            </a:r>
            <a:r>
              <a:rPr sz="1400" spc="114" dirty="0">
                <a:cs typeface="Arial"/>
              </a:rPr>
              <a:t> </a:t>
            </a:r>
            <a:r>
              <a:rPr sz="1400" spc="40" dirty="0" err="1">
                <a:cs typeface="Arial"/>
              </a:rPr>
              <a:t>edilen</a:t>
            </a:r>
            <a:r>
              <a:rPr sz="1400" spc="114" dirty="0">
                <a:cs typeface="Arial"/>
              </a:rPr>
              <a:t> </a:t>
            </a:r>
            <a:r>
              <a:rPr sz="1400" spc="45" dirty="0">
                <a:cs typeface="Arial"/>
              </a:rPr>
              <a:t>Uluslararası</a:t>
            </a:r>
            <a:r>
              <a:rPr sz="1400" spc="110" dirty="0">
                <a:cs typeface="Arial"/>
              </a:rPr>
              <a:t> </a:t>
            </a:r>
            <a:r>
              <a:rPr sz="1400" spc="40" dirty="0">
                <a:cs typeface="Arial"/>
              </a:rPr>
              <a:t>Koçluk </a:t>
            </a:r>
            <a:r>
              <a:rPr sz="1400" spc="45" dirty="0">
                <a:cs typeface="Arial"/>
              </a:rPr>
              <a:t> Federasyonu</a:t>
            </a:r>
            <a:r>
              <a:rPr sz="1400" spc="114" dirty="0">
                <a:cs typeface="Arial"/>
              </a:rPr>
              <a:t> </a:t>
            </a:r>
            <a:r>
              <a:rPr sz="1400" spc="45" dirty="0">
                <a:cs typeface="Arial"/>
              </a:rPr>
              <a:t>(International</a:t>
            </a:r>
            <a:r>
              <a:rPr sz="1400" spc="120" dirty="0">
                <a:cs typeface="Arial"/>
              </a:rPr>
              <a:t> </a:t>
            </a:r>
            <a:r>
              <a:rPr sz="1400" spc="40" dirty="0">
                <a:cs typeface="Arial"/>
              </a:rPr>
              <a:t>Coach</a:t>
            </a:r>
            <a:r>
              <a:rPr lang="tr-TR" sz="1400" spc="40" dirty="0" err="1">
                <a:cs typeface="Arial"/>
              </a:rPr>
              <a:t>ing</a:t>
            </a:r>
            <a:r>
              <a:rPr sz="1400" spc="120" dirty="0">
                <a:cs typeface="Arial"/>
              </a:rPr>
              <a:t> </a:t>
            </a:r>
            <a:r>
              <a:rPr sz="1400" spc="45" dirty="0">
                <a:cs typeface="Arial"/>
              </a:rPr>
              <a:t>Federation-</a:t>
            </a:r>
            <a:r>
              <a:rPr sz="1400" spc="120" dirty="0">
                <a:cs typeface="Arial"/>
              </a:rPr>
              <a:t> </a:t>
            </a:r>
            <a:r>
              <a:rPr sz="1400" spc="35" dirty="0">
                <a:cs typeface="Arial"/>
              </a:rPr>
              <a:t>ICF)</a:t>
            </a:r>
            <a:r>
              <a:rPr sz="1400" spc="120" dirty="0">
                <a:cs typeface="Arial"/>
              </a:rPr>
              <a:t> </a:t>
            </a:r>
            <a:r>
              <a:rPr sz="1400" spc="45" dirty="0" err="1">
                <a:cs typeface="Arial"/>
              </a:rPr>
              <a:t>tarafından</a:t>
            </a:r>
            <a:r>
              <a:rPr lang="tr-TR" sz="1400" spc="114" dirty="0">
                <a:cs typeface="Arial"/>
              </a:rPr>
              <a:t>, </a:t>
            </a:r>
            <a:r>
              <a:rPr sz="1400" spc="45" dirty="0">
                <a:cs typeface="Arial"/>
              </a:rPr>
              <a:t> </a:t>
            </a:r>
            <a:r>
              <a:rPr sz="1400" spc="-305" dirty="0">
                <a:cs typeface="Arial"/>
              </a:rPr>
              <a:t> </a:t>
            </a:r>
            <a:r>
              <a:rPr sz="1400" spc="30" dirty="0">
                <a:cs typeface="Arial"/>
              </a:rPr>
              <a:t>ICF</a:t>
            </a:r>
            <a:r>
              <a:rPr sz="1400" spc="120" dirty="0">
                <a:cs typeface="Arial"/>
              </a:rPr>
              <a:t> </a:t>
            </a:r>
            <a:r>
              <a:rPr sz="1400" spc="45" dirty="0">
                <a:cs typeface="Arial"/>
              </a:rPr>
              <a:t>yetkinlikleri</a:t>
            </a:r>
            <a:r>
              <a:rPr sz="1400" spc="125" dirty="0">
                <a:cs typeface="Arial"/>
              </a:rPr>
              <a:t> </a:t>
            </a:r>
            <a:r>
              <a:rPr sz="1400" spc="20" dirty="0">
                <a:cs typeface="Arial"/>
              </a:rPr>
              <a:t>ve</a:t>
            </a:r>
            <a:r>
              <a:rPr sz="1400" spc="125" dirty="0">
                <a:cs typeface="Arial"/>
              </a:rPr>
              <a:t> </a:t>
            </a:r>
            <a:r>
              <a:rPr sz="1400" spc="45" dirty="0">
                <a:cs typeface="Arial"/>
              </a:rPr>
              <a:t>yeterliliklerine</a:t>
            </a:r>
            <a:r>
              <a:rPr sz="1400" spc="120" dirty="0">
                <a:cs typeface="Arial"/>
              </a:rPr>
              <a:t> </a:t>
            </a:r>
            <a:r>
              <a:rPr sz="1400" spc="35" dirty="0">
                <a:cs typeface="Arial"/>
              </a:rPr>
              <a:t>göre</a:t>
            </a:r>
            <a:r>
              <a:rPr sz="1400" spc="125" dirty="0">
                <a:cs typeface="Arial"/>
              </a:rPr>
              <a:t> </a:t>
            </a:r>
            <a:r>
              <a:rPr sz="1400" spc="45" dirty="0">
                <a:cs typeface="Arial"/>
              </a:rPr>
              <a:t>unvanlanan</a:t>
            </a:r>
            <a:r>
              <a:rPr sz="1400" spc="125" dirty="0">
                <a:cs typeface="Arial"/>
              </a:rPr>
              <a:t> </a:t>
            </a:r>
            <a:r>
              <a:rPr sz="1400" spc="30" dirty="0">
                <a:cs typeface="Arial"/>
              </a:rPr>
              <a:t>her</a:t>
            </a:r>
            <a:r>
              <a:rPr sz="1400" spc="120" dirty="0">
                <a:cs typeface="Arial"/>
              </a:rPr>
              <a:t> </a:t>
            </a:r>
            <a:r>
              <a:rPr sz="1400" spc="35" dirty="0">
                <a:cs typeface="Arial"/>
              </a:rPr>
              <a:t>koç,</a:t>
            </a:r>
            <a:r>
              <a:rPr sz="1400" spc="125" dirty="0">
                <a:cs typeface="Arial"/>
              </a:rPr>
              <a:t> </a:t>
            </a:r>
            <a:r>
              <a:rPr sz="1400" spc="30" dirty="0">
                <a:cs typeface="Arial"/>
              </a:rPr>
              <a:t>ICF</a:t>
            </a:r>
            <a:r>
              <a:rPr sz="1400" spc="125" dirty="0">
                <a:cs typeface="Arial"/>
              </a:rPr>
              <a:t> </a:t>
            </a:r>
            <a:r>
              <a:rPr sz="1400" spc="40" dirty="0">
                <a:cs typeface="Arial"/>
              </a:rPr>
              <a:t>koçları</a:t>
            </a:r>
            <a:r>
              <a:rPr sz="1400" spc="120" dirty="0">
                <a:cs typeface="Arial"/>
              </a:rPr>
              <a:t> </a:t>
            </a:r>
            <a:r>
              <a:rPr sz="1400" spc="40" dirty="0">
                <a:cs typeface="Arial"/>
              </a:rPr>
              <a:t>grubunun</a:t>
            </a:r>
            <a:r>
              <a:rPr sz="1400" spc="125" dirty="0">
                <a:cs typeface="Arial"/>
              </a:rPr>
              <a:t> </a:t>
            </a:r>
            <a:r>
              <a:rPr sz="1400" spc="30" dirty="0">
                <a:cs typeface="Arial"/>
              </a:rPr>
              <a:t>bir </a:t>
            </a:r>
            <a:r>
              <a:rPr sz="1400" spc="35" dirty="0">
                <a:cs typeface="Arial"/>
              </a:rPr>
              <a:t> </a:t>
            </a:r>
            <a:r>
              <a:rPr sz="1400" spc="40" dirty="0">
                <a:cs typeface="Arial"/>
              </a:rPr>
              <a:t>parçası</a:t>
            </a:r>
            <a:r>
              <a:rPr sz="1400" spc="120" dirty="0">
                <a:cs typeface="Arial"/>
              </a:rPr>
              <a:t> </a:t>
            </a:r>
            <a:r>
              <a:rPr sz="1400" spc="45" dirty="0">
                <a:cs typeface="Arial"/>
              </a:rPr>
              <a:t>sayılmaktadır.</a:t>
            </a:r>
            <a:r>
              <a:rPr sz="1400" spc="120" dirty="0">
                <a:cs typeface="Arial"/>
              </a:rPr>
              <a:t> </a:t>
            </a:r>
            <a:r>
              <a:rPr sz="1400" spc="40" dirty="0">
                <a:cs typeface="Arial"/>
              </a:rPr>
              <a:t>Unvan</a:t>
            </a:r>
            <a:r>
              <a:rPr sz="1400" spc="120" dirty="0">
                <a:cs typeface="Arial"/>
              </a:rPr>
              <a:t> </a:t>
            </a:r>
            <a:r>
              <a:rPr sz="1400" spc="35" dirty="0">
                <a:cs typeface="Arial"/>
              </a:rPr>
              <a:t>alma</a:t>
            </a:r>
            <a:r>
              <a:rPr sz="1400" spc="120" dirty="0">
                <a:cs typeface="Arial"/>
              </a:rPr>
              <a:t> </a:t>
            </a:r>
            <a:r>
              <a:rPr sz="1400" spc="45" dirty="0">
                <a:cs typeface="Arial"/>
              </a:rPr>
              <a:t>yolculuğunda</a:t>
            </a:r>
            <a:r>
              <a:rPr sz="1400" spc="120" dirty="0">
                <a:cs typeface="Arial"/>
              </a:rPr>
              <a:t> </a:t>
            </a:r>
            <a:r>
              <a:rPr sz="1400" spc="40" dirty="0">
                <a:cs typeface="Arial"/>
              </a:rPr>
              <a:t>koçlar;</a:t>
            </a:r>
            <a:r>
              <a:rPr sz="1400" spc="120" dirty="0">
                <a:cs typeface="Arial"/>
              </a:rPr>
              <a:t> </a:t>
            </a:r>
            <a:r>
              <a:rPr sz="1400" spc="35" dirty="0">
                <a:cs typeface="Arial"/>
              </a:rPr>
              <a:t>daha</a:t>
            </a:r>
            <a:r>
              <a:rPr sz="1400" spc="120" dirty="0">
                <a:cs typeface="Arial"/>
              </a:rPr>
              <a:t> </a:t>
            </a:r>
            <a:r>
              <a:rPr sz="1400" spc="45" dirty="0">
                <a:cs typeface="Arial"/>
              </a:rPr>
              <a:t>kaliteli,</a:t>
            </a:r>
            <a:r>
              <a:rPr sz="1400" spc="125" dirty="0">
                <a:cs typeface="Arial"/>
              </a:rPr>
              <a:t> </a:t>
            </a:r>
            <a:r>
              <a:rPr sz="1400" spc="35" dirty="0">
                <a:cs typeface="Arial"/>
              </a:rPr>
              <a:t>daha</a:t>
            </a:r>
            <a:r>
              <a:rPr sz="1400" spc="120" dirty="0">
                <a:cs typeface="Arial"/>
              </a:rPr>
              <a:t> </a:t>
            </a:r>
            <a:r>
              <a:rPr sz="1400" spc="40" dirty="0">
                <a:cs typeface="Arial"/>
              </a:rPr>
              <a:t>etik,</a:t>
            </a:r>
            <a:r>
              <a:rPr sz="1400" spc="120" dirty="0">
                <a:cs typeface="Arial"/>
              </a:rPr>
              <a:t> </a:t>
            </a:r>
            <a:r>
              <a:rPr sz="1400" spc="35" dirty="0">
                <a:cs typeface="Arial"/>
              </a:rPr>
              <a:t>daha </a:t>
            </a:r>
            <a:r>
              <a:rPr sz="1400" spc="-305" dirty="0">
                <a:cs typeface="Arial"/>
              </a:rPr>
              <a:t> </a:t>
            </a:r>
            <a:r>
              <a:rPr sz="1400" spc="40" dirty="0">
                <a:cs typeface="Arial"/>
              </a:rPr>
              <a:t>mükemmel</a:t>
            </a:r>
            <a:r>
              <a:rPr sz="1400" spc="110" dirty="0">
                <a:cs typeface="Arial"/>
              </a:rPr>
              <a:t> </a:t>
            </a:r>
            <a:r>
              <a:rPr sz="1400" spc="45" dirty="0">
                <a:cs typeface="Arial"/>
              </a:rPr>
              <a:t>sonuçlar</a:t>
            </a:r>
            <a:r>
              <a:rPr sz="1400" spc="114" dirty="0">
                <a:cs typeface="Arial"/>
              </a:rPr>
              <a:t> </a:t>
            </a:r>
            <a:r>
              <a:rPr sz="1400" spc="40" dirty="0">
                <a:cs typeface="Arial"/>
              </a:rPr>
              <a:t>üretmek</a:t>
            </a:r>
            <a:r>
              <a:rPr sz="1400" spc="110" dirty="0">
                <a:cs typeface="Arial"/>
              </a:rPr>
              <a:t> </a:t>
            </a:r>
            <a:r>
              <a:rPr sz="1400" spc="40" dirty="0">
                <a:cs typeface="Arial"/>
              </a:rPr>
              <a:t>adına</a:t>
            </a:r>
            <a:r>
              <a:rPr sz="1400" spc="114" dirty="0">
                <a:cs typeface="Arial"/>
              </a:rPr>
              <a:t> </a:t>
            </a:r>
            <a:r>
              <a:rPr sz="1400" spc="20" dirty="0">
                <a:cs typeface="Arial"/>
              </a:rPr>
              <a:t>ve</a:t>
            </a:r>
            <a:r>
              <a:rPr sz="1400" spc="114" dirty="0">
                <a:cs typeface="Arial"/>
              </a:rPr>
              <a:t> </a:t>
            </a:r>
            <a:r>
              <a:rPr sz="1400" spc="45" dirty="0">
                <a:cs typeface="Arial"/>
              </a:rPr>
              <a:t>profesyonel</a:t>
            </a:r>
            <a:r>
              <a:rPr sz="1400" spc="110" dirty="0">
                <a:cs typeface="Arial"/>
              </a:rPr>
              <a:t> </a:t>
            </a:r>
            <a:r>
              <a:rPr sz="1400" spc="40" dirty="0">
                <a:cs typeface="Arial"/>
              </a:rPr>
              <a:t>hizmet</a:t>
            </a:r>
            <a:r>
              <a:rPr sz="1400" spc="114" dirty="0">
                <a:cs typeface="Arial"/>
              </a:rPr>
              <a:t> </a:t>
            </a:r>
            <a:r>
              <a:rPr sz="1400" spc="45" dirty="0">
                <a:cs typeface="Arial"/>
              </a:rPr>
              <a:t>verebilmek</a:t>
            </a:r>
            <a:r>
              <a:rPr sz="1400" spc="114" dirty="0">
                <a:cs typeface="Arial"/>
              </a:rPr>
              <a:t> </a:t>
            </a:r>
            <a:r>
              <a:rPr sz="1400" spc="40" dirty="0">
                <a:cs typeface="Arial"/>
              </a:rPr>
              <a:t>adına</a:t>
            </a:r>
            <a:r>
              <a:rPr sz="1400" spc="110" dirty="0">
                <a:cs typeface="Arial"/>
              </a:rPr>
              <a:t> </a:t>
            </a:r>
            <a:r>
              <a:rPr sz="1400" spc="40" dirty="0">
                <a:cs typeface="Arial"/>
              </a:rPr>
              <a:t>yoğun </a:t>
            </a:r>
            <a:r>
              <a:rPr sz="1400" spc="45" dirty="0">
                <a:cs typeface="Arial"/>
              </a:rPr>
              <a:t> eğitim/gelişim</a:t>
            </a:r>
            <a:r>
              <a:rPr sz="1400" spc="114" dirty="0">
                <a:cs typeface="Arial"/>
              </a:rPr>
              <a:t> </a:t>
            </a:r>
            <a:r>
              <a:rPr sz="1400" spc="20" dirty="0">
                <a:cs typeface="Arial"/>
              </a:rPr>
              <a:t>ve</a:t>
            </a:r>
            <a:r>
              <a:rPr sz="1400" spc="114" dirty="0">
                <a:cs typeface="Arial"/>
              </a:rPr>
              <a:t> </a:t>
            </a:r>
            <a:r>
              <a:rPr sz="1400" spc="40" dirty="0">
                <a:cs typeface="Arial"/>
              </a:rPr>
              <a:t>uygulama</a:t>
            </a:r>
            <a:r>
              <a:rPr sz="1400" spc="120" dirty="0">
                <a:cs typeface="Arial"/>
              </a:rPr>
              <a:t> </a:t>
            </a:r>
            <a:r>
              <a:rPr sz="1400" spc="45" dirty="0">
                <a:cs typeface="Arial"/>
              </a:rPr>
              <a:t>gereksinimlerini</a:t>
            </a:r>
            <a:r>
              <a:rPr sz="1400" spc="114" dirty="0">
                <a:cs typeface="Arial"/>
              </a:rPr>
              <a:t> </a:t>
            </a:r>
            <a:r>
              <a:rPr sz="1400" spc="40" dirty="0">
                <a:cs typeface="Arial"/>
              </a:rPr>
              <a:t>içeren</a:t>
            </a:r>
            <a:r>
              <a:rPr sz="1400" spc="120" dirty="0">
                <a:cs typeface="Arial"/>
              </a:rPr>
              <a:t> </a:t>
            </a:r>
            <a:r>
              <a:rPr sz="1400" spc="45" dirty="0">
                <a:cs typeface="Arial"/>
              </a:rPr>
              <a:t>süreçlerden</a:t>
            </a:r>
            <a:r>
              <a:rPr sz="1400" spc="114" dirty="0">
                <a:cs typeface="Arial"/>
              </a:rPr>
              <a:t> </a:t>
            </a:r>
            <a:r>
              <a:rPr sz="1400" spc="45" dirty="0">
                <a:cs typeface="Arial"/>
              </a:rPr>
              <a:t>geçmektedir.</a:t>
            </a:r>
            <a:endParaRPr sz="1400" dirty="0">
              <a:cs typeface="Arial"/>
            </a:endParaRPr>
          </a:p>
          <a:p>
            <a:pPr marL="12700">
              <a:lnSpc>
                <a:spcPct val="100000"/>
              </a:lnSpc>
              <a:spcBef>
                <a:spcPts val="645"/>
              </a:spcBef>
            </a:pPr>
            <a:r>
              <a:rPr sz="1400" b="1" spc="30" dirty="0">
                <a:cs typeface="Arial"/>
              </a:rPr>
              <a:t>ICF</a:t>
            </a:r>
            <a:r>
              <a:rPr sz="1400" b="1" spc="90" dirty="0">
                <a:cs typeface="Arial"/>
              </a:rPr>
              <a:t> </a:t>
            </a:r>
            <a:r>
              <a:rPr sz="1400" b="1" spc="45" dirty="0">
                <a:cs typeface="Arial"/>
              </a:rPr>
              <a:t>Unvanları</a:t>
            </a:r>
            <a:r>
              <a:rPr sz="1400" b="1" spc="95" dirty="0">
                <a:cs typeface="Arial"/>
              </a:rPr>
              <a:t> </a:t>
            </a:r>
            <a:r>
              <a:rPr sz="1400" b="1" spc="20" dirty="0">
                <a:cs typeface="Arial"/>
              </a:rPr>
              <a:t>üç</a:t>
            </a:r>
            <a:r>
              <a:rPr sz="1400" b="1" spc="90" dirty="0">
                <a:cs typeface="Arial"/>
              </a:rPr>
              <a:t> </a:t>
            </a:r>
            <a:r>
              <a:rPr sz="1400" b="1" spc="45" dirty="0">
                <a:cs typeface="Arial"/>
              </a:rPr>
              <a:t>düzeydir.</a:t>
            </a:r>
            <a:endParaRPr sz="1400" dirty="0">
              <a:cs typeface="Arial"/>
            </a:endParaRPr>
          </a:p>
          <a:p>
            <a:pPr marL="259079" marR="304165">
              <a:lnSpc>
                <a:spcPct val="146900"/>
              </a:lnSpc>
            </a:pPr>
            <a:r>
              <a:rPr sz="1400" spc="30" dirty="0">
                <a:cs typeface="Arial"/>
              </a:rPr>
              <a:t>ACC</a:t>
            </a:r>
            <a:r>
              <a:rPr sz="1400" spc="110" dirty="0">
                <a:cs typeface="Arial"/>
              </a:rPr>
              <a:t> </a:t>
            </a:r>
            <a:r>
              <a:rPr sz="1400" spc="45" dirty="0">
                <a:cs typeface="Arial"/>
              </a:rPr>
              <a:t>(Associate</a:t>
            </a:r>
            <a:r>
              <a:rPr sz="1400" spc="114" dirty="0">
                <a:cs typeface="Arial"/>
              </a:rPr>
              <a:t> </a:t>
            </a:r>
            <a:r>
              <a:rPr sz="1400" spc="45" dirty="0">
                <a:cs typeface="Arial"/>
              </a:rPr>
              <a:t>Certified</a:t>
            </a:r>
            <a:r>
              <a:rPr sz="1400" spc="114" dirty="0">
                <a:cs typeface="Arial"/>
              </a:rPr>
              <a:t> </a:t>
            </a:r>
            <a:r>
              <a:rPr sz="1400" spc="40" dirty="0">
                <a:cs typeface="Arial"/>
              </a:rPr>
              <a:t>Coach):</a:t>
            </a:r>
            <a:r>
              <a:rPr sz="1400" spc="114" dirty="0">
                <a:cs typeface="Arial"/>
              </a:rPr>
              <a:t> </a:t>
            </a:r>
            <a:r>
              <a:rPr sz="1400" spc="20" dirty="0">
                <a:cs typeface="Arial"/>
              </a:rPr>
              <a:t>En</a:t>
            </a:r>
            <a:r>
              <a:rPr sz="1400" spc="110" dirty="0">
                <a:cs typeface="Arial"/>
              </a:rPr>
              <a:t> </a:t>
            </a:r>
            <a:r>
              <a:rPr sz="1400" spc="20" dirty="0">
                <a:cs typeface="Arial"/>
              </a:rPr>
              <a:t>az</a:t>
            </a:r>
            <a:r>
              <a:rPr sz="1400" spc="114" dirty="0">
                <a:cs typeface="Arial"/>
              </a:rPr>
              <a:t> </a:t>
            </a:r>
            <a:r>
              <a:rPr sz="1400" spc="30" dirty="0">
                <a:cs typeface="Arial"/>
              </a:rPr>
              <a:t>100</a:t>
            </a:r>
            <a:r>
              <a:rPr sz="1400" spc="114" dirty="0">
                <a:cs typeface="Arial"/>
              </a:rPr>
              <a:t> </a:t>
            </a:r>
            <a:r>
              <a:rPr sz="1400" spc="35" dirty="0">
                <a:cs typeface="Arial"/>
              </a:rPr>
              <a:t>saat</a:t>
            </a:r>
            <a:r>
              <a:rPr sz="1400" spc="114" dirty="0">
                <a:cs typeface="Arial"/>
              </a:rPr>
              <a:t> </a:t>
            </a:r>
            <a:r>
              <a:rPr sz="1400" spc="40" dirty="0">
                <a:cs typeface="Arial"/>
              </a:rPr>
              <a:t>koçluk</a:t>
            </a:r>
            <a:r>
              <a:rPr sz="1400" spc="110" dirty="0">
                <a:cs typeface="Arial"/>
              </a:rPr>
              <a:t> </a:t>
            </a:r>
            <a:r>
              <a:rPr sz="1400" spc="45" dirty="0">
                <a:cs typeface="Arial"/>
              </a:rPr>
              <a:t>deneyimi</a:t>
            </a:r>
            <a:r>
              <a:rPr sz="1400" spc="114" dirty="0">
                <a:cs typeface="Arial"/>
              </a:rPr>
              <a:t> </a:t>
            </a:r>
            <a:r>
              <a:rPr sz="1400" spc="45" dirty="0">
                <a:cs typeface="Arial"/>
              </a:rPr>
              <a:t>gerektirir. </a:t>
            </a:r>
            <a:r>
              <a:rPr sz="1400" spc="50" dirty="0">
                <a:cs typeface="Arial"/>
              </a:rPr>
              <a:t> </a:t>
            </a:r>
            <a:endParaRPr lang="tr-TR" sz="1400" spc="50" dirty="0">
              <a:cs typeface="Arial"/>
            </a:endParaRPr>
          </a:p>
          <a:p>
            <a:pPr marL="259079" marR="304165">
              <a:lnSpc>
                <a:spcPct val="146900"/>
              </a:lnSpc>
            </a:pPr>
            <a:r>
              <a:rPr sz="1400" spc="30" dirty="0">
                <a:cs typeface="Arial"/>
              </a:rPr>
              <a:t>PCC</a:t>
            </a:r>
            <a:r>
              <a:rPr sz="1400" spc="114" dirty="0">
                <a:cs typeface="Arial"/>
              </a:rPr>
              <a:t> </a:t>
            </a:r>
            <a:r>
              <a:rPr sz="1400" spc="45" dirty="0">
                <a:cs typeface="Arial"/>
              </a:rPr>
              <a:t>(Professional</a:t>
            </a:r>
            <a:r>
              <a:rPr sz="1400" spc="114" dirty="0">
                <a:cs typeface="Arial"/>
              </a:rPr>
              <a:t> </a:t>
            </a:r>
            <a:r>
              <a:rPr sz="1400" spc="45" dirty="0">
                <a:cs typeface="Arial"/>
              </a:rPr>
              <a:t>Certified</a:t>
            </a:r>
            <a:r>
              <a:rPr sz="1400" spc="120" dirty="0">
                <a:cs typeface="Arial"/>
              </a:rPr>
              <a:t> </a:t>
            </a:r>
            <a:r>
              <a:rPr sz="1400" spc="40" dirty="0">
                <a:cs typeface="Arial"/>
              </a:rPr>
              <a:t>Coach):</a:t>
            </a:r>
            <a:r>
              <a:rPr sz="1400" spc="114" dirty="0">
                <a:cs typeface="Arial"/>
              </a:rPr>
              <a:t> </a:t>
            </a:r>
            <a:r>
              <a:rPr sz="1400" spc="20" dirty="0">
                <a:cs typeface="Arial"/>
              </a:rPr>
              <a:t>En</a:t>
            </a:r>
            <a:r>
              <a:rPr sz="1400" spc="120" dirty="0">
                <a:cs typeface="Arial"/>
              </a:rPr>
              <a:t> </a:t>
            </a:r>
            <a:r>
              <a:rPr sz="1400" spc="20" dirty="0">
                <a:cs typeface="Arial"/>
              </a:rPr>
              <a:t>az</a:t>
            </a:r>
            <a:r>
              <a:rPr sz="1400" spc="114" dirty="0">
                <a:cs typeface="Arial"/>
              </a:rPr>
              <a:t> </a:t>
            </a:r>
            <a:r>
              <a:rPr sz="1400" spc="30" dirty="0">
                <a:cs typeface="Arial"/>
              </a:rPr>
              <a:t>500</a:t>
            </a:r>
            <a:r>
              <a:rPr sz="1400" spc="120" dirty="0">
                <a:cs typeface="Arial"/>
              </a:rPr>
              <a:t> </a:t>
            </a:r>
            <a:r>
              <a:rPr sz="1400" spc="35" dirty="0">
                <a:cs typeface="Arial"/>
              </a:rPr>
              <a:t>saat</a:t>
            </a:r>
            <a:r>
              <a:rPr sz="1400" spc="114" dirty="0">
                <a:cs typeface="Arial"/>
              </a:rPr>
              <a:t> </a:t>
            </a:r>
            <a:r>
              <a:rPr sz="1400" spc="40" dirty="0">
                <a:cs typeface="Arial"/>
              </a:rPr>
              <a:t>koçluk</a:t>
            </a:r>
            <a:r>
              <a:rPr sz="1400" spc="120" dirty="0">
                <a:cs typeface="Arial"/>
              </a:rPr>
              <a:t> </a:t>
            </a:r>
            <a:r>
              <a:rPr sz="1400" spc="45" dirty="0">
                <a:cs typeface="Arial"/>
              </a:rPr>
              <a:t>deneyimi</a:t>
            </a:r>
            <a:r>
              <a:rPr sz="1400" spc="114" dirty="0">
                <a:cs typeface="Arial"/>
              </a:rPr>
              <a:t> </a:t>
            </a:r>
            <a:r>
              <a:rPr sz="1400" spc="45" dirty="0">
                <a:cs typeface="Arial"/>
              </a:rPr>
              <a:t>gerektirir. </a:t>
            </a:r>
            <a:r>
              <a:rPr sz="1400" spc="-305" dirty="0">
                <a:cs typeface="Arial"/>
              </a:rPr>
              <a:t> </a:t>
            </a:r>
            <a:endParaRPr lang="tr-TR" sz="1400" spc="-305" dirty="0">
              <a:cs typeface="Arial"/>
            </a:endParaRPr>
          </a:p>
          <a:p>
            <a:pPr marL="259079" marR="304165">
              <a:lnSpc>
                <a:spcPct val="146900"/>
              </a:lnSpc>
            </a:pPr>
            <a:r>
              <a:rPr sz="1400" spc="30" dirty="0">
                <a:cs typeface="Arial"/>
              </a:rPr>
              <a:t>MCC</a:t>
            </a:r>
            <a:r>
              <a:rPr sz="1400" spc="110" dirty="0">
                <a:cs typeface="Arial"/>
              </a:rPr>
              <a:t> </a:t>
            </a:r>
            <a:r>
              <a:rPr sz="1400" spc="40" dirty="0">
                <a:cs typeface="Arial"/>
              </a:rPr>
              <a:t>(Master</a:t>
            </a:r>
            <a:r>
              <a:rPr sz="1400" spc="114" dirty="0">
                <a:cs typeface="Arial"/>
              </a:rPr>
              <a:t> </a:t>
            </a:r>
            <a:r>
              <a:rPr sz="1400" spc="45" dirty="0">
                <a:cs typeface="Arial"/>
              </a:rPr>
              <a:t>Certified</a:t>
            </a:r>
            <a:r>
              <a:rPr sz="1400" spc="114" dirty="0">
                <a:cs typeface="Arial"/>
              </a:rPr>
              <a:t> </a:t>
            </a:r>
            <a:r>
              <a:rPr sz="1400" spc="40" dirty="0">
                <a:cs typeface="Arial"/>
              </a:rPr>
              <a:t>Coach):</a:t>
            </a:r>
            <a:r>
              <a:rPr sz="1400" spc="114" dirty="0">
                <a:cs typeface="Arial"/>
              </a:rPr>
              <a:t> </a:t>
            </a:r>
            <a:r>
              <a:rPr sz="1400" spc="20" dirty="0">
                <a:cs typeface="Arial"/>
              </a:rPr>
              <a:t>En</a:t>
            </a:r>
            <a:r>
              <a:rPr sz="1400" spc="114" dirty="0">
                <a:cs typeface="Arial"/>
              </a:rPr>
              <a:t> </a:t>
            </a:r>
            <a:r>
              <a:rPr sz="1400" spc="20" dirty="0">
                <a:cs typeface="Arial"/>
              </a:rPr>
              <a:t>az</a:t>
            </a:r>
            <a:r>
              <a:rPr sz="1400" spc="110" dirty="0">
                <a:cs typeface="Arial"/>
              </a:rPr>
              <a:t> </a:t>
            </a:r>
            <a:r>
              <a:rPr sz="1400" spc="40" dirty="0">
                <a:cs typeface="Arial"/>
              </a:rPr>
              <a:t>2.500</a:t>
            </a:r>
            <a:r>
              <a:rPr sz="1400" spc="114" dirty="0">
                <a:cs typeface="Arial"/>
              </a:rPr>
              <a:t> </a:t>
            </a:r>
            <a:r>
              <a:rPr sz="1400" spc="35" dirty="0">
                <a:cs typeface="Arial"/>
              </a:rPr>
              <a:t>saat</a:t>
            </a:r>
            <a:r>
              <a:rPr sz="1400" spc="114" dirty="0">
                <a:cs typeface="Arial"/>
              </a:rPr>
              <a:t> </a:t>
            </a:r>
            <a:r>
              <a:rPr sz="1400" spc="40" dirty="0">
                <a:cs typeface="Arial"/>
              </a:rPr>
              <a:t>koçluk</a:t>
            </a:r>
            <a:r>
              <a:rPr sz="1400" spc="114" dirty="0">
                <a:cs typeface="Arial"/>
              </a:rPr>
              <a:t> </a:t>
            </a:r>
            <a:r>
              <a:rPr sz="1400" spc="45" dirty="0">
                <a:cs typeface="Arial"/>
              </a:rPr>
              <a:t>deneyimi</a:t>
            </a:r>
            <a:r>
              <a:rPr sz="1400" spc="114" dirty="0">
                <a:cs typeface="Arial"/>
              </a:rPr>
              <a:t> </a:t>
            </a:r>
            <a:r>
              <a:rPr sz="1400" spc="45" dirty="0">
                <a:cs typeface="Arial"/>
              </a:rPr>
              <a:t>gerektirir.</a:t>
            </a:r>
            <a:endParaRPr sz="1400" dirty="0">
              <a:cs typeface="Arial"/>
            </a:endParaRPr>
          </a:p>
          <a:p>
            <a:pPr marL="12700">
              <a:lnSpc>
                <a:spcPct val="100000"/>
              </a:lnSpc>
              <a:spcBef>
                <a:spcPts val="650"/>
              </a:spcBef>
            </a:pPr>
            <a:r>
              <a:rPr sz="1400" b="1" spc="40" dirty="0">
                <a:cs typeface="Arial"/>
              </a:rPr>
              <a:t>Koçun</a:t>
            </a:r>
            <a:r>
              <a:rPr sz="1400" b="1" spc="105" dirty="0">
                <a:cs typeface="Arial"/>
              </a:rPr>
              <a:t> </a:t>
            </a:r>
            <a:r>
              <a:rPr sz="1400" b="1" spc="45" dirty="0">
                <a:cs typeface="Arial"/>
              </a:rPr>
              <a:t>yukarıda</a:t>
            </a:r>
            <a:r>
              <a:rPr sz="1400" b="1" spc="110" dirty="0">
                <a:cs typeface="Arial"/>
              </a:rPr>
              <a:t> </a:t>
            </a:r>
            <a:r>
              <a:rPr sz="1400" b="1" spc="45" dirty="0">
                <a:cs typeface="Arial"/>
              </a:rPr>
              <a:t>belirtilen</a:t>
            </a:r>
            <a:r>
              <a:rPr sz="1400" b="1" spc="105" dirty="0">
                <a:cs typeface="Arial"/>
              </a:rPr>
              <a:t> </a:t>
            </a:r>
            <a:r>
              <a:rPr sz="1400" b="1" spc="40" dirty="0">
                <a:cs typeface="Arial"/>
              </a:rPr>
              <a:t>koçluk</a:t>
            </a:r>
            <a:r>
              <a:rPr sz="1400" b="1" spc="110" dirty="0">
                <a:cs typeface="Arial"/>
              </a:rPr>
              <a:t> </a:t>
            </a:r>
            <a:r>
              <a:rPr sz="1400" b="1" spc="45" dirty="0">
                <a:cs typeface="Arial"/>
              </a:rPr>
              <a:t>deneyimine</a:t>
            </a:r>
            <a:r>
              <a:rPr sz="1400" b="1" spc="105" dirty="0">
                <a:cs typeface="Arial"/>
              </a:rPr>
              <a:t> </a:t>
            </a:r>
            <a:r>
              <a:rPr sz="1400" b="1" spc="40" dirty="0">
                <a:cs typeface="Arial"/>
              </a:rPr>
              <a:t>ilave</a:t>
            </a:r>
            <a:r>
              <a:rPr sz="1400" b="1" spc="110" dirty="0">
                <a:cs typeface="Arial"/>
              </a:rPr>
              <a:t> </a:t>
            </a:r>
            <a:r>
              <a:rPr sz="1400" b="1" spc="40" dirty="0" err="1">
                <a:cs typeface="Arial"/>
              </a:rPr>
              <a:t>olarak</a:t>
            </a:r>
            <a:r>
              <a:rPr sz="1400" b="1" spc="40" dirty="0">
                <a:cs typeface="Arial"/>
              </a:rPr>
              <a:t>;</a:t>
            </a:r>
            <a:endParaRPr sz="1400" dirty="0">
              <a:cs typeface="Arial"/>
            </a:endParaRPr>
          </a:p>
          <a:p>
            <a:pPr marL="430529" marR="2426970" indent="-171450">
              <a:lnSpc>
                <a:spcPct val="146900"/>
              </a:lnSpc>
              <a:buFont typeface="Arial" panose="020B0502040204020203" pitchFamily="34" charset="0"/>
              <a:buChar char="•"/>
            </a:pPr>
            <a:r>
              <a:rPr sz="1400" spc="40" dirty="0">
                <a:cs typeface="Arial"/>
              </a:rPr>
              <a:t>Unvanlı</a:t>
            </a:r>
            <a:r>
              <a:rPr sz="1400" spc="110" dirty="0">
                <a:cs typeface="Arial"/>
              </a:rPr>
              <a:t> </a:t>
            </a:r>
            <a:r>
              <a:rPr sz="1400" spc="30" dirty="0">
                <a:cs typeface="Arial"/>
              </a:rPr>
              <a:t>bir</a:t>
            </a:r>
            <a:r>
              <a:rPr sz="1400" spc="110" dirty="0">
                <a:cs typeface="Arial"/>
              </a:rPr>
              <a:t> </a:t>
            </a:r>
            <a:r>
              <a:rPr sz="1400" spc="40" dirty="0">
                <a:cs typeface="Arial"/>
              </a:rPr>
              <a:t>koçtan</a:t>
            </a:r>
            <a:r>
              <a:rPr sz="1400" spc="110" dirty="0">
                <a:cs typeface="Arial"/>
              </a:rPr>
              <a:t> </a:t>
            </a:r>
            <a:r>
              <a:rPr sz="1400" spc="20" dirty="0">
                <a:cs typeface="Arial"/>
              </a:rPr>
              <a:t>en</a:t>
            </a:r>
            <a:r>
              <a:rPr sz="1400" spc="114" dirty="0">
                <a:cs typeface="Arial"/>
              </a:rPr>
              <a:t> </a:t>
            </a:r>
            <a:r>
              <a:rPr sz="1400" spc="20" dirty="0">
                <a:cs typeface="Arial"/>
              </a:rPr>
              <a:t>az</a:t>
            </a:r>
            <a:r>
              <a:rPr sz="1400" spc="110" dirty="0">
                <a:cs typeface="Arial"/>
              </a:rPr>
              <a:t> </a:t>
            </a:r>
            <a:r>
              <a:rPr sz="1400" spc="20" dirty="0">
                <a:cs typeface="Arial"/>
              </a:rPr>
              <a:t>10</a:t>
            </a:r>
            <a:r>
              <a:rPr sz="1400" spc="110" dirty="0">
                <a:cs typeface="Arial"/>
              </a:rPr>
              <a:t> </a:t>
            </a:r>
            <a:r>
              <a:rPr sz="1400" spc="35" dirty="0">
                <a:cs typeface="Arial"/>
              </a:rPr>
              <a:t>saat</a:t>
            </a:r>
            <a:r>
              <a:rPr sz="1400" spc="114" dirty="0">
                <a:cs typeface="Arial"/>
              </a:rPr>
              <a:t> </a:t>
            </a:r>
            <a:r>
              <a:rPr sz="1400" spc="45" dirty="0" err="1">
                <a:cs typeface="Arial"/>
              </a:rPr>
              <a:t>mentorluk</a:t>
            </a:r>
            <a:r>
              <a:rPr sz="1400" spc="110" dirty="0">
                <a:cs typeface="Arial"/>
              </a:rPr>
              <a:t> </a:t>
            </a:r>
            <a:r>
              <a:rPr sz="1400" spc="40" dirty="0">
                <a:cs typeface="Arial"/>
              </a:rPr>
              <a:t>alma</a:t>
            </a:r>
            <a:r>
              <a:rPr lang="tr-TR" sz="1400" spc="40" dirty="0" err="1">
                <a:cs typeface="Arial"/>
              </a:rPr>
              <a:t>ları</a:t>
            </a:r>
            <a:r>
              <a:rPr sz="1400" spc="40" dirty="0">
                <a:cs typeface="Arial"/>
              </a:rPr>
              <a:t>,</a:t>
            </a:r>
            <a:endParaRPr lang="tr-TR" sz="1400" spc="40" dirty="0">
              <a:cs typeface="Arial"/>
            </a:endParaRPr>
          </a:p>
          <a:p>
            <a:pPr marL="430529" marR="2426970" indent="-171450">
              <a:lnSpc>
                <a:spcPct val="146900"/>
              </a:lnSpc>
              <a:buFont typeface="Arial" panose="020B0502040204020203" pitchFamily="34" charset="0"/>
              <a:buChar char="•"/>
            </a:pPr>
            <a:r>
              <a:rPr lang="tr-TR" sz="1400" spc="30" dirty="0">
                <a:cs typeface="Arial"/>
              </a:rPr>
              <a:t>ICF Yazılı </a:t>
            </a:r>
            <a:r>
              <a:rPr sz="1400" spc="45" dirty="0" err="1">
                <a:cs typeface="Arial"/>
              </a:rPr>
              <a:t>sınavını</a:t>
            </a:r>
            <a:r>
              <a:rPr sz="1400" spc="100" dirty="0">
                <a:cs typeface="Arial"/>
              </a:rPr>
              <a:t> </a:t>
            </a:r>
            <a:r>
              <a:rPr sz="1400" spc="40" dirty="0" err="1">
                <a:cs typeface="Arial"/>
              </a:rPr>
              <a:t>geçme</a:t>
            </a:r>
            <a:r>
              <a:rPr lang="tr-TR" sz="1400" spc="40" dirty="0" err="1">
                <a:cs typeface="Arial"/>
              </a:rPr>
              <a:t>leri</a:t>
            </a:r>
            <a:r>
              <a:rPr sz="1400" spc="40" dirty="0">
                <a:cs typeface="Arial"/>
              </a:rPr>
              <a:t>,</a:t>
            </a:r>
            <a:endParaRPr sz="1400" dirty="0">
              <a:cs typeface="Arial"/>
            </a:endParaRPr>
          </a:p>
          <a:p>
            <a:pPr marL="430529" marR="515620" indent="-171450">
              <a:lnSpc>
                <a:spcPct val="146900"/>
              </a:lnSpc>
              <a:buFont typeface="Arial" panose="020B0502040204020203" pitchFamily="34" charset="0"/>
              <a:buChar char="•"/>
            </a:pPr>
            <a:r>
              <a:rPr sz="1400" spc="45" dirty="0">
                <a:cs typeface="Arial"/>
              </a:rPr>
              <a:t>Kriterleri</a:t>
            </a:r>
            <a:r>
              <a:rPr sz="1400" spc="110" dirty="0">
                <a:cs typeface="Arial"/>
              </a:rPr>
              <a:t> </a:t>
            </a:r>
            <a:r>
              <a:rPr sz="1400" spc="30" dirty="0">
                <a:cs typeface="Arial"/>
              </a:rPr>
              <a:t>ICF</a:t>
            </a:r>
            <a:r>
              <a:rPr sz="1400" spc="114" dirty="0">
                <a:cs typeface="Arial"/>
              </a:rPr>
              <a:t> </a:t>
            </a:r>
            <a:r>
              <a:rPr sz="1400" spc="45" dirty="0">
                <a:cs typeface="Arial"/>
              </a:rPr>
              <a:t>tarafından</a:t>
            </a:r>
            <a:r>
              <a:rPr sz="1400" spc="110" dirty="0">
                <a:cs typeface="Arial"/>
              </a:rPr>
              <a:t> </a:t>
            </a:r>
            <a:r>
              <a:rPr sz="1400" spc="45" dirty="0" err="1">
                <a:cs typeface="Arial"/>
              </a:rPr>
              <a:t>belirlenen</a:t>
            </a:r>
            <a:r>
              <a:rPr sz="1400" spc="114" dirty="0">
                <a:cs typeface="Arial"/>
              </a:rPr>
              <a:t> </a:t>
            </a:r>
            <a:r>
              <a:rPr sz="1400" spc="45" dirty="0" err="1">
                <a:cs typeface="Arial"/>
              </a:rPr>
              <a:t>eğitimleri</a:t>
            </a:r>
            <a:r>
              <a:rPr sz="1400" spc="110" dirty="0">
                <a:cs typeface="Arial"/>
              </a:rPr>
              <a:t> </a:t>
            </a:r>
            <a:r>
              <a:rPr sz="1400" spc="45" dirty="0" err="1">
                <a:cs typeface="Arial"/>
              </a:rPr>
              <a:t>tamamlamış</a:t>
            </a:r>
            <a:r>
              <a:rPr sz="1400" spc="114" dirty="0">
                <a:cs typeface="Arial"/>
              </a:rPr>
              <a:t> </a:t>
            </a:r>
            <a:r>
              <a:rPr sz="1400" spc="45" dirty="0" err="1">
                <a:cs typeface="Arial"/>
              </a:rPr>
              <a:t>olmaları</a:t>
            </a:r>
            <a:r>
              <a:rPr lang="tr-TR" sz="1400" spc="45" dirty="0">
                <a:cs typeface="Arial"/>
              </a:rPr>
              <a:t> </a:t>
            </a:r>
            <a:r>
              <a:rPr sz="1400" spc="45" dirty="0" err="1">
                <a:cs typeface="Arial"/>
              </a:rPr>
              <a:t>beklenmektedir</a:t>
            </a:r>
            <a:r>
              <a:rPr sz="1400" spc="45" dirty="0">
                <a:cs typeface="Arial"/>
              </a:rPr>
              <a:t>.</a:t>
            </a:r>
            <a:endParaRPr sz="1400" dirty="0">
              <a:cs typeface="Arial"/>
            </a:endParaRPr>
          </a:p>
          <a:p>
            <a:pPr marL="12700" marR="991869">
              <a:lnSpc>
                <a:spcPct val="146900"/>
              </a:lnSpc>
            </a:pPr>
            <a:r>
              <a:rPr sz="1400" spc="20" dirty="0">
                <a:cs typeface="Arial"/>
              </a:rPr>
              <a:t>Bu</a:t>
            </a:r>
            <a:r>
              <a:rPr sz="1400" spc="110" dirty="0">
                <a:cs typeface="Arial"/>
              </a:rPr>
              <a:t> </a:t>
            </a:r>
            <a:r>
              <a:rPr sz="1400" spc="40" dirty="0">
                <a:cs typeface="Arial"/>
              </a:rPr>
              <a:t>kapsamda</a:t>
            </a:r>
            <a:r>
              <a:rPr sz="1400" spc="114" dirty="0">
                <a:cs typeface="Arial"/>
              </a:rPr>
              <a:t> </a:t>
            </a:r>
            <a:r>
              <a:rPr sz="1400" spc="45" dirty="0">
                <a:cs typeface="Arial"/>
              </a:rPr>
              <a:t>Unvanlanma</a:t>
            </a:r>
            <a:r>
              <a:rPr sz="1400" spc="114" dirty="0">
                <a:cs typeface="Arial"/>
              </a:rPr>
              <a:t> </a:t>
            </a:r>
            <a:r>
              <a:rPr sz="1400" spc="45" dirty="0">
                <a:cs typeface="Arial"/>
              </a:rPr>
              <a:t>Koçluğu,</a:t>
            </a:r>
            <a:r>
              <a:rPr sz="1400" spc="110" dirty="0">
                <a:cs typeface="Arial"/>
              </a:rPr>
              <a:t> </a:t>
            </a:r>
            <a:r>
              <a:rPr sz="1400" spc="45" dirty="0">
                <a:cs typeface="Arial"/>
              </a:rPr>
              <a:t>koçların</a:t>
            </a:r>
            <a:r>
              <a:rPr sz="1400" spc="114" dirty="0">
                <a:cs typeface="Arial"/>
              </a:rPr>
              <a:t> </a:t>
            </a:r>
            <a:r>
              <a:rPr sz="1400" spc="30" dirty="0">
                <a:cs typeface="Arial"/>
              </a:rPr>
              <a:t>tüm</a:t>
            </a:r>
            <a:r>
              <a:rPr sz="1400" spc="114" dirty="0">
                <a:cs typeface="Arial"/>
              </a:rPr>
              <a:t> </a:t>
            </a:r>
            <a:r>
              <a:rPr sz="1400" spc="20" dirty="0" err="1">
                <a:cs typeface="Arial"/>
              </a:rPr>
              <a:t>bu</a:t>
            </a:r>
            <a:r>
              <a:rPr sz="1400" spc="110" dirty="0">
                <a:cs typeface="Arial"/>
              </a:rPr>
              <a:t> </a:t>
            </a:r>
            <a:r>
              <a:rPr sz="1400" spc="45" dirty="0" err="1">
                <a:cs typeface="Arial"/>
              </a:rPr>
              <a:t>gereksinimlerin</a:t>
            </a:r>
            <a:r>
              <a:rPr lang="tr-TR" sz="1400" spc="45" dirty="0">
                <a:cs typeface="Arial"/>
              </a:rPr>
              <a:t>e destek alabilecekleri </a:t>
            </a:r>
            <a:r>
              <a:rPr sz="1400" spc="45" dirty="0" err="1">
                <a:cs typeface="Arial"/>
              </a:rPr>
              <a:t>hizmetlerin</a:t>
            </a:r>
            <a:r>
              <a:rPr sz="1400" spc="130" dirty="0">
                <a:cs typeface="Arial"/>
              </a:rPr>
              <a:t> </a:t>
            </a:r>
            <a:r>
              <a:rPr sz="1400" spc="45" dirty="0">
                <a:cs typeface="Arial"/>
              </a:rPr>
              <a:t>sunulduğu</a:t>
            </a:r>
            <a:r>
              <a:rPr sz="1400" spc="135" dirty="0">
                <a:cs typeface="Arial"/>
              </a:rPr>
              <a:t> </a:t>
            </a:r>
            <a:r>
              <a:rPr sz="1400" spc="30" dirty="0">
                <a:cs typeface="Arial"/>
              </a:rPr>
              <a:t>bir</a:t>
            </a:r>
            <a:r>
              <a:rPr sz="1400" spc="130" dirty="0">
                <a:cs typeface="Arial"/>
              </a:rPr>
              <a:t> </a:t>
            </a:r>
            <a:r>
              <a:rPr sz="1400" spc="45" dirty="0">
                <a:cs typeface="Arial"/>
              </a:rPr>
              <a:t>mentorluk/koçluk</a:t>
            </a:r>
            <a:r>
              <a:rPr sz="1400" spc="135" dirty="0">
                <a:cs typeface="Arial"/>
              </a:rPr>
              <a:t> </a:t>
            </a:r>
            <a:r>
              <a:rPr sz="1400" spc="45" dirty="0">
                <a:cs typeface="Arial"/>
              </a:rPr>
              <a:t>sürecidir. </a:t>
            </a:r>
            <a:r>
              <a:rPr sz="1400" spc="-305" dirty="0">
                <a:cs typeface="Arial"/>
              </a:rPr>
              <a:t> </a:t>
            </a:r>
            <a:r>
              <a:rPr sz="1400" spc="45" dirty="0">
                <a:cs typeface="Arial"/>
              </a:rPr>
              <a:t>Unvanlanma</a:t>
            </a:r>
            <a:r>
              <a:rPr sz="1400" spc="105" dirty="0">
                <a:cs typeface="Arial"/>
              </a:rPr>
              <a:t> </a:t>
            </a:r>
            <a:r>
              <a:rPr sz="1400" spc="40" dirty="0">
                <a:cs typeface="Arial"/>
              </a:rPr>
              <a:t>adayı</a:t>
            </a:r>
            <a:r>
              <a:rPr sz="1400" spc="110" dirty="0">
                <a:cs typeface="Arial"/>
              </a:rPr>
              <a:t> </a:t>
            </a:r>
            <a:r>
              <a:rPr sz="1400" spc="40" dirty="0">
                <a:cs typeface="Arial"/>
              </a:rPr>
              <a:t>koçlara</a:t>
            </a:r>
            <a:r>
              <a:rPr sz="1400" spc="110" dirty="0">
                <a:cs typeface="Arial"/>
              </a:rPr>
              <a:t> </a:t>
            </a:r>
            <a:r>
              <a:rPr sz="1400" spc="45" dirty="0">
                <a:cs typeface="Arial"/>
              </a:rPr>
              <a:t>aşağıdaki</a:t>
            </a:r>
            <a:r>
              <a:rPr sz="1400" spc="110" dirty="0">
                <a:cs typeface="Arial"/>
              </a:rPr>
              <a:t> </a:t>
            </a:r>
            <a:r>
              <a:rPr sz="1400" spc="45" dirty="0">
                <a:cs typeface="Arial"/>
              </a:rPr>
              <a:t>konularda</a:t>
            </a:r>
            <a:r>
              <a:rPr sz="1400" spc="110" dirty="0">
                <a:cs typeface="Arial"/>
              </a:rPr>
              <a:t> </a:t>
            </a:r>
            <a:r>
              <a:rPr sz="1400" spc="45" dirty="0">
                <a:cs typeface="Arial"/>
              </a:rPr>
              <a:t>rehberlik</a:t>
            </a:r>
            <a:r>
              <a:rPr sz="1400" spc="110" dirty="0">
                <a:cs typeface="Arial"/>
              </a:rPr>
              <a:t> </a:t>
            </a:r>
            <a:r>
              <a:rPr sz="1400" spc="45" dirty="0">
                <a:cs typeface="Arial"/>
              </a:rPr>
              <a:t>sağlanır:</a:t>
            </a:r>
            <a:endParaRPr sz="1400" dirty="0">
              <a:cs typeface="Arial"/>
            </a:endParaRPr>
          </a:p>
          <a:p>
            <a:pPr marL="430529" indent="-171450">
              <a:lnSpc>
                <a:spcPct val="100000"/>
              </a:lnSpc>
              <a:spcBef>
                <a:spcPts val="645"/>
              </a:spcBef>
              <a:buFont typeface="Arial" panose="020B0502040204020203" pitchFamily="34" charset="0"/>
              <a:buChar char="•"/>
            </a:pPr>
            <a:r>
              <a:rPr sz="1400" spc="45" dirty="0">
                <a:cs typeface="Arial"/>
              </a:rPr>
              <a:t>Hedeflerini</a:t>
            </a:r>
            <a:r>
              <a:rPr sz="1400" spc="80" dirty="0">
                <a:cs typeface="Arial"/>
              </a:rPr>
              <a:t> </a:t>
            </a:r>
            <a:r>
              <a:rPr sz="1400" spc="45" dirty="0">
                <a:cs typeface="Arial"/>
              </a:rPr>
              <a:t>netleştirme</a:t>
            </a:r>
            <a:endParaRPr sz="1400" dirty="0">
              <a:cs typeface="Arial"/>
            </a:endParaRPr>
          </a:p>
          <a:p>
            <a:pPr marL="430529" indent="-171450">
              <a:lnSpc>
                <a:spcPct val="100000"/>
              </a:lnSpc>
              <a:spcBef>
                <a:spcPts val="645"/>
              </a:spcBef>
              <a:buFont typeface="Arial" panose="020B0502040204020203" pitchFamily="34" charset="0"/>
              <a:buChar char="•"/>
            </a:pPr>
            <a:r>
              <a:rPr sz="1400" spc="40" dirty="0">
                <a:cs typeface="Arial"/>
              </a:rPr>
              <a:t>Almak</a:t>
            </a:r>
            <a:r>
              <a:rPr sz="1400" spc="105" dirty="0">
                <a:cs typeface="Arial"/>
              </a:rPr>
              <a:t> </a:t>
            </a:r>
            <a:r>
              <a:rPr sz="1400" spc="45" dirty="0">
                <a:cs typeface="Arial"/>
              </a:rPr>
              <a:t>istenilen</a:t>
            </a:r>
            <a:r>
              <a:rPr sz="1400" spc="110" dirty="0">
                <a:cs typeface="Arial"/>
              </a:rPr>
              <a:t> </a:t>
            </a:r>
            <a:r>
              <a:rPr sz="1400" spc="40" dirty="0">
                <a:cs typeface="Arial"/>
              </a:rPr>
              <a:t>unvan</a:t>
            </a:r>
            <a:r>
              <a:rPr sz="1400" spc="110" dirty="0">
                <a:cs typeface="Arial"/>
              </a:rPr>
              <a:t> </a:t>
            </a:r>
            <a:r>
              <a:rPr sz="1400" spc="45" dirty="0">
                <a:cs typeface="Arial"/>
              </a:rPr>
              <a:t>doğrultusunda</a:t>
            </a:r>
            <a:r>
              <a:rPr sz="1400" spc="110" dirty="0">
                <a:cs typeface="Arial"/>
              </a:rPr>
              <a:t> </a:t>
            </a:r>
            <a:r>
              <a:rPr sz="1400" spc="45" dirty="0">
                <a:cs typeface="Arial"/>
              </a:rPr>
              <a:t>tamamlanması</a:t>
            </a:r>
            <a:r>
              <a:rPr sz="1400" spc="110" dirty="0">
                <a:cs typeface="Arial"/>
              </a:rPr>
              <a:t> </a:t>
            </a:r>
            <a:r>
              <a:rPr sz="1400" spc="45" dirty="0">
                <a:cs typeface="Arial"/>
              </a:rPr>
              <a:t>beklenen</a:t>
            </a:r>
            <a:r>
              <a:rPr sz="1400" spc="110" dirty="0">
                <a:cs typeface="Arial"/>
              </a:rPr>
              <a:t> </a:t>
            </a:r>
            <a:r>
              <a:rPr sz="1400" spc="45" dirty="0">
                <a:cs typeface="Arial"/>
              </a:rPr>
              <a:t>eğitimler</a:t>
            </a:r>
            <a:endParaRPr sz="1400" dirty="0">
              <a:cs typeface="Arial"/>
            </a:endParaRPr>
          </a:p>
          <a:p>
            <a:pPr marL="430529" marR="96520" indent="-171450">
              <a:lnSpc>
                <a:spcPct val="146900"/>
              </a:lnSpc>
              <a:buFont typeface="Arial" panose="020B0502040204020203" pitchFamily="34" charset="0"/>
              <a:buChar char="•"/>
            </a:pPr>
            <a:r>
              <a:rPr sz="1400" spc="40" dirty="0">
                <a:cs typeface="Arial"/>
              </a:rPr>
              <a:t>Koçluk</a:t>
            </a:r>
            <a:r>
              <a:rPr sz="1400" spc="120" dirty="0">
                <a:cs typeface="Arial"/>
              </a:rPr>
              <a:t> </a:t>
            </a:r>
            <a:r>
              <a:rPr sz="1400" spc="40" dirty="0">
                <a:cs typeface="Arial"/>
              </a:rPr>
              <a:t>beceri</a:t>
            </a:r>
            <a:r>
              <a:rPr sz="1400" spc="120" dirty="0">
                <a:cs typeface="Arial"/>
              </a:rPr>
              <a:t> </a:t>
            </a:r>
            <a:r>
              <a:rPr sz="1400" spc="20" dirty="0">
                <a:cs typeface="Arial"/>
              </a:rPr>
              <a:t>ve</a:t>
            </a:r>
            <a:r>
              <a:rPr sz="1400" spc="120" dirty="0">
                <a:cs typeface="Arial"/>
              </a:rPr>
              <a:t> </a:t>
            </a:r>
            <a:r>
              <a:rPr sz="1400" spc="45" dirty="0" err="1">
                <a:cs typeface="Arial"/>
              </a:rPr>
              <a:t>yetkinliklerinde</a:t>
            </a:r>
            <a:r>
              <a:rPr sz="1400" spc="120" dirty="0">
                <a:cs typeface="Arial"/>
              </a:rPr>
              <a:t> </a:t>
            </a:r>
            <a:r>
              <a:rPr sz="1400" spc="45" dirty="0" err="1">
                <a:cs typeface="Arial"/>
              </a:rPr>
              <a:t>derinleşme</a:t>
            </a:r>
            <a:r>
              <a:rPr lang="tr-TR" sz="1400" spc="45" dirty="0">
                <a:cs typeface="Arial"/>
              </a:rPr>
              <a:t>k</a:t>
            </a:r>
            <a:r>
              <a:rPr sz="1400" spc="120" dirty="0">
                <a:cs typeface="Arial"/>
              </a:rPr>
              <a:t> </a:t>
            </a:r>
            <a:r>
              <a:rPr sz="1400" spc="20" dirty="0">
                <a:cs typeface="Arial"/>
              </a:rPr>
              <a:t>ve</a:t>
            </a:r>
            <a:r>
              <a:rPr sz="1400" spc="120" dirty="0">
                <a:cs typeface="Arial"/>
              </a:rPr>
              <a:t> </a:t>
            </a:r>
            <a:r>
              <a:rPr sz="1400" spc="40" dirty="0" err="1">
                <a:cs typeface="Arial"/>
              </a:rPr>
              <a:t>gelişim</a:t>
            </a:r>
            <a:r>
              <a:rPr sz="1400" spc="120" dirty="0">
                <a:cs typeface="Arial"/>
              </a:rPr>
              <a:t> </a:t>
            </a:r>
            <a:r>
              <a:rPr sz="1400" spc="40" dirty="0" err="1">
                <a:cs typeface="Arial"/>
              </a:rPr>
              <a:t>sağlama</a:t>
            </a:r>
            <a:r>
              <a:rPr lang="tr-TR" sz="1400" spc="40" dirty="0">
                <a:cs typeface="Arial"/>
              </a:rPr>
              <a:t>k üzere </a:t>
            </a:r>
            <a:r>
              <a:rPr sz="1400" spc="30" dirty="0" err="1">
                <a:cs typeface="Arial"/>
              </a:rPr>
              <a:t>koç</a:t>
            </a:r>
            <a:r>
              <a:rPr sz="1400" spc="114" dirty="0">
                <a:cs typeface="Arial"/>
              </a:rPr>
              <a:t> </a:t>
            </a:r>
            <a:r>
              <a:rPr sz="1400" spc="30" dirty="0">
                <a:cs typeface="Arial"/>
              </a:rPr>
              <a:t>ile</a:t>
            </a:r>
            <a:r>
              <a:rPr sz="1400" spc="120" dirty="0">
                <a:cs typeface="Arial"/>
              </a:rPr>
              <a:t> </a:t>
            </a:r>
            <a:r>
              <a:rPr sz="1400" spc="45" dirty="0">
                <a:cs typeface="Arial"/>
              </a:rPr>
              <a:t>çalışarak</a:t>
            </a:r>
            <a:r>
              <a:rPr sz="1400" spc="114" dirty="0">
                <a:cs typeface="Arial"/>
              </a:rPr>
              <a:t> </a:t>
            </a:r>
            <a:r>
              <a:rPr sz="1400" spc="40" dirty="0">
                <a:cs typeface="Arial"/>
              </a:rPr>
              <a:t>“Mentor</a:t>
            </a:r>
            <a:r>
              <a:rPr sz="1400" spc="120" dirty="0">
                <a:cs typeface="Arial"/>
              </a:rPr>
              <a:t> </a:t>
            </a:r>
            <a:r>
              <a:rPr sz="1400" spc="40" dirty="0">
                <a:cs typeface="Arial"/>
              </a:rPr>
              <a:t>Letter”</a:t>
            </a:r>
            <a:r>
              <a:rPr sz="1400" spc="114" dirty="0">
                <a:cs typeface="Arial"/>
              </a:rPr>
              <a:t> </a:t>
            </a:r>
            <a:r>
              <a:rPr sz="1400" spc="40" dirty="0" err="1">
                <a:cs typeface="Arial"/>
              </a:rPr>
              <a:t>alması</a:t>
            </a:r>
            <a:endParaRPr lang="tr-TR" sz="1400" spc="40" dirty="0">
              <a:cs typeface="Arial"/>
            </a:endParaRPr>
          </a:p>
          <a:p>
            <a:pPr marL="259079" marR="96520">
              <a:lnSpc>
                <a:spcPct val="146900"/>
              </a:lnSpc>
            </a:pPr>
            <a:r>
              <a:rPr lang="tr-LV" sz="1400" b="1" i="1" spc="40" dirty="0">
                <a:cs typeface="Arial"/>
              </a:rPr>
              <a:t>* ICF Ünvanlanma yollarında, yukarıda açıkladığımız krtiterler ICF tarafından güncellenebilir.</a:t>
            </a:r>
            <a:endParaRPr sz="1400" b="1" i="1" dirty="0">
              <a:cs typeface="Arial"/>
            </a:endParaRPr>
          </a:p>
        </p:txBody>
      </p:sp>
    </p:spTree>
    <p:custDataLst>
      <p:tags r:id="rId1"/>
    </p:custDataLst>
    <p:extLst>
      <p:ext uri="{BB962C8B-B14F-4D97-AF65-F5344CB8AC3E}">
        <p14:creationId xmlns:p14="http://schemas.microsoft.com/office/powerpoint/2010/main" val="2616370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12085" y="4731293"/>
            <a:ext cx="2132330" cy="391795"/>
          </a:xfrm>
          <a:prstGeom prst="rect">
            <a:avLst/>
          </a:prstGeom>
        </p:spPr>
        <p:txBody>
          <a:bodyPr vert="horz" wrap="square" lIns="0" tIns="12700" rIns="0" bIns="0" rtlCol="0">
            <a:spAutoFit/>
          </a:bodyPr>
          <a:lstStyle/>
          <a:p>
            <a:pPr marL="12700" algn="ctr">
              <a:lnSpc>
                <a:spcPct val="100000"/>
              </a:lnSpc>
              <a:spcBef>
                <a:spcPts val="100"/>
              </a:spcBef>
            </a:pPr>
            <a:r>
              <a:rPr sz="2400" b="1" spc="-20" dirty="0">
                <a:solidFill>
                  <a:srgbClr val="202020"/>
                </a:solidFill>
              </a:rPr>
              <a:t>HAKKIMIZDA</a:t>
            </a:r>
          </a:p>
        </p:txBody>
      </p:sp>
      <p:sp>
        <p:nvSpPr>
          <p:cNvPr id="3" name="object 3"/>
          <p:cNvSpPr txBox="1"/>
          <p:nvPr/>
        </p:nvSpPr>
        <p:spPr>
          <a:xfrm>
            <a:off x="724217" y="5349875"/>
            <a:ext cx="6108065" cy="3206455"/>
          </a:xfrm>
          <a:prstGeom prst="rect">
            <a:avLst/>
          </a:prstGeom>
        </p:spPr>
        <p:txBody>
          <a:bodyPr vert="horz" wrap="square" lIns="0" tIns="12065" rIns="0" bIns="0" rtlCol="0">
            <a:spAutoFit/>
          </a:bodyPr>
          <a:lstStyle/>
          <a:p>
            <a:pPr>
              <a:lnSpc>
                <a:spcPct val="107000"/>
              </a:lnSpc>
              <a:spcAft>
                <a:spcPts val="1200"/>
              </a:spcAft>
            </a:pPr>
            <a:r>
              <a:rPr lang="tr-TR" sz="1600" b="1" kern="0" dirty="0">
                <a:solidFill>
                  <a:srgbClr val="1C1A1A"/>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PDRICMA</a:t>
            </a:r>
            <a:r>
              <a:rPr lang="tr-TR" sz="1600" kern="0" dirty="0">
                <a:solidFill>
                  <a:srgbClr val="1C1A1A"/>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 35 Yıl önce kurulmuş Türkiye’nin en köklü ve en kurumsal eğitim danışmanlık şirketi olan </a:t>
            </a:r>
            <a:r>
              <a:rPr lang="tr-TR" sz="1600" b="1" kern="0" dirty="0">
                <a:solidFill>
                  <a:srgbClr val="1C1A1A"/>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PDR </a:t>
            </a:r>
            <a:r>
              <a:rPr lang="tr-TR" sz="1600" b="1" kern="0" dirty="0" err="1">
                <a:solidFill>
                  <a:srgbClr val="1C1A1A"/>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Group</a:t>
            </a:r>
            <a:r>
              <a:rPr lang="tr-TR" sz="1600" kern="0" dirty="0" err="1">
                <a:solidFill>
                  <a:srgbClr val="1C1A1A"/>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’un</a:t>
            </a:r>
            <a:r>
              <a:rPr lang="tr-TR" sz="1600" kern="0" dirty="0">
                <a:solidFill>
                  <a:srgbClr val="1C1A1A"/>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 iştirakidir. Yüzlerce kurum ve binlerce kişiye Uluslararası Koçluk Federasyonu (ICF) </a:t>
            </a:r>
            <a:r>
              <a:rPr lang="tr-TR" sz="1600" kern="0" dirty="0">
                <a:solidFill>
                  <a:srgbClr val="000000"/>
                </a:solidFill>
                <a:highlight>
                  <a:srgbClr val="FFFFFF"/>
                </a:highlight>
                <a:latin typeface="Calibri" panose="020F0502020204030204" pitchFamily="34" charset="0"/>
                <a:cs typeface="Times New Roman" panose="02020603050405020304" pitchFamily="18" charset="0"/>
              </a:rPr>
              <a:t>tarafından Akredite Profesyonel Koçluk ve Mentorluk eğitim ve hizmeti vermektedir.</a:t>
            </a:r>
          </a:p>
          <a:p>
            <a:pPr>
              <a:lnSpc>
                <a:spcPct val="107000"/>
              </a:lnSpc>
              <a:spcAft>
                <a:spcPts val="1200"/>
              </a:spcAft>
            </a:pPr>
            <a:r>
              <a:rPr lang="tr-TR" sz="1600" kern="0" dirty="0">
                <a:solidFill>
                  <a:srgbClr val="000000"/>
                </a:solidFill>
                <a:highlight>
                  <a:srgbClr val="FFFFFF"/>
                </a:highlight>
                <a:latin typeface="Calibri" panose="020F0502020204030204" pitchFamily="34" charset="0"/>
                <a:cs typeface="Times New Roman" panose="02020603050405020304" pitchFamily="18" charset="0"/>
              </a:rPr>
              <a:t>PDRICMA, ‘gelişime, paylaşıma ve dönüşüme ilham verme’ amacıyla evrensel değerlerle donanmış  profesyonel  koç  ve  mentorlar  yetiştirmeyi, koçluğun tüm insanlara hizmet etmesini hedeflemektedir.</a:t>
            </a:r>
          </a:p>
          <a:p>
            <a:pPr>
              <a:lnSpc>
                <a:spcPct val="107000"/>
              </a:lnSpc>
              <a:spcAft>
                <a:spcPts val="1200"/>
              </a:spcAft>
            </a:pPr>
            <a:r>
              <a:rPr sz="1600" kern="0" dirty="0">
                <a:solidFill>
                  <a:srgbClr val="000000"/>
                </a:solidFill>
                <a:highlight>
                  <a:srgbClr val="FFFFFF"/>
                </a:highlight>
                <a:latin typeface="Calibri" panose="020F0502020204030204" pitchFamily="34" charset="0"/>
                <a:cs typeface="Times New Roman" panose="02020603050405020304" pitchFamily="18" charset="0"/>
              </a:rPr>
              <a:t>ICF Unvanlı  Profesyonel Koç ve Mentorlarımızdan oluşan PDRICMA </a:t>
            </a:r>
            <a:r>
              <a:rPr sz="1600" kern="0" dirty="0" err="1">
                <a:solidFill>
                  <a:srgbClr val="000000"/>
                </a:solidFill>
                <a:highlight>
                  <a:srgbClr val="FFFFFF"/>
                </a:highlight>
                <a:latin typeface="Calibri" panose="020F0502020204030204" pitchFamily="34" charset="0"/>
                <a:cs typeface="Times New Roman" panose="02020603050405020304" pitchFamily="18" charset="0"/>
              </a:rPr>
              <a:t>ekibimizle</a:t>
            </a:r>
            <a:r>
              <a:rPr sz="1600" kern="0" dirty="0">
                <a:solidFill>
                  <a:srgbClr val="000000"/>
                </a:solidFill>
                <a:highlight>
                  <a:srgbClr val="FFFFFF"/>
                </a:highlight>
                <a:latin typeface="Calibri" panose="020F0502020204030204" pitchFamily="34" charset="0"/>
                <a:cs typeface="Times New Roman" panose="02020603050405020304" pitchFamily="18" charset="0"/>
              </a:rPr>
              <a:t> </a:t>
            </a:r>
            <a:r>
              <a:rPr sz="1600" kern="0" dirty="0" err="1">
                <a:solidFill>
                  <a:srgbClr val="000000"/>
                </a:solidFill>
                <a:highlight>
                  <a:srgbClr val="FFFFFF"/>
                </a:highlight>
                <a:latin typeface="Calibri" panose="020F0502020204030204" pitchFamily="34" charset="0"/>
                <a:cs typeface="Times New Roman" panose="02020603050405020304" pitchFamily="18" charset="0"/>
              </a:rPr>
              <a:t>sizlere</a:t>
            </a:r>
            <a:r>
              <a:rPr lang="tr-TR" sz="1600" kern="0" dirty="0">
                <a:solidFill>
                  <a:srgbClr val="000000"/>
                </a:solidFill>
                <a:highlight>
                  <a:srgbClr val="FFFFFF"/>
                </a:highlight>
                <a:latin typeface="Calibri" panose="020F0502020204030204" pitchFamily="34" charset="0"/>
                <a:cs typeface="Times New Roman" panose="02020603050405020304" pitchFamily="18" charset="0"/>
              </a:rPr>
              <a:t>, </a:t>
            </a:r>
            <a:r>
              <a:rPr sz="1600" kern="0" dirty="0" err="1">
                <a:solidFill>
                  <a:srgbClr val="000000"/>
                </a:solidFill>
                <a:highlight>
                  <a:srgbClr val="FFFFFF"/>
                </a:highlight>
                <a:latin typeface="Calibri" panose="020F0502020204030204" pitchFamily="34" charset="0"/>
                <a:cs typeface="Times New Roman" panose="02020603050405020304" pitchFamily="18" charset="0"/>
              </a:rPr>
              <a:t>bu</a:t>
            </a:r>
            <a:r>
              <a:rPr lang="tr-TR" sz="1600" kern="0" dirty="0">
                <a:solidFill>
                  <a:srgbClr val="000000"/>
                </a:solidFill>
                <a:highlight>
                  <a:srgbClr val="FFFFFF"/>
                </a:highlight>
                <a:latin typeface="Calibri" panose="020F0502020204030204" pitchFamily="34" charset="0"/>
                <a:cs typeface="Times New Roman" panose="02020603050405020304" pitchFamily="18" charset="0"/>
              </a:rPr>
              <a:t> </a:t>
            </a:r>
            <a:r>
              <a:rPr sz="1600" kern="0" dirty="0" err="1">
                <a:solidFill>
                  <a:srgbClr val="000000"/>
                </a:solidFill>
                <a:highlight>
                  <a:srgbClr val="FFFFFF"/>
                </a:highlight>
                <a:latin typeface="Calibri" panose="020F0502020204030204" pitchFamily="34" charset="0"/>
                <a:cs typeface="Times New Roman" panose="02020603050405020304" pitchFamily="18" charset="0"/>
              </a:rPr>
              <a:t>yolculuğunuzda</a:t>
            </a:r>
            <a:r>
              <a:rPr sz="1600" kern="0" dirty="0">
                <a:solidFill>
                  <a:srgbClr val="000000"/>
                </a:solidFill>
                <a:highlight>
                  <a:srgbClr val="FFFFFF"/>
                </a:highlight>
                <a:latin typeface="Calibri" panose="020F0502020204030204" pitchFamily="34" charset="0"/>
                <a:cs typeface="Times New Roman" panose="02020603050405020304" pitchFamily="18" charset="0"/>
              </a:rPr>
              <a:t> ihtiyacınız olan tüm konularda destek olmak üzere ICF Onaylı Profesyonel  </a:t>
            </a:r>
            <a:r>
              <a:rPr sz="1600" kern="0" dirty="0" err="1">
                <a:solidFill>
                  <a:srgbClr val="000000"/>
                </a:solidFill>
                <a:highlight>
                  <a:srgbClr val="FFFFFF"/>
                </a:highlight>
                <a:latin typeface="Calibri" panose="020F0502020204030204" pitchFamily="34" charset="0"/>
                <a:cs typeface="Times New Roman" panose="02020603050405020304" pitchFamily="18" charset="0"/>
              </a:rPr>
              <a:t>Koçluk</a:t>
            </a:r>
            <a:r>
              <a:rPr sz="1600" kern="0" dirty="0">
                <a:solidFill>
                  <a:srgbClr val="000000"/>
                </a:solidFill>
                <a:highlight>
                  <a:srgbClr val="FFFFFF"/>
                </a:highlight>
                <a:latin typeface="Calibri" panose="020F0502020204030204" pitchFamily="34" charset="0"/>
                <a:cs typeface="Times New Roman" panose="02020603050405020304" pitchFamily="18" charset="0"/>
              </a:rPr>
              <a:t> </a:t>
            </a:r>
            <a:r>
              <a:rPr lang="tr-TR" sz="1600" kern="0" dirty="0">
                <a:solidFill>
                  <a:srgbClr val="000000"/>
                </a:solidFill>
                <a:highlight>
                  <a:srgbClr val="FFFFFF"/>
                </a:highlight>
                <a:latin typeface="Calibri" panose="020F0502020204030204" pitchFamily="34" charset="0"/>
                <a:cs typeface="Times New Roman" panose="02020603050405020304" pitchFamily="18" charset="0"/>
              </a:rPr>
              <a:t>Eğitim</a:t>
            </a:r>
            <a:r>
              <a:rPr sz="1600" kern="0" dirty="0">
                <a:solidFill>
                  <a:srgbClr val="000000"/>
                </a:solidFill>
                <a:highlight>
                  <a:srgbClr val="FFFFFF"/>
                </a:highlight>
                <a:latin typeface="Calibri" panose="020F0502020204030204" pitchFamily="34" charset="0"/>
                <a:cs typeface="Times New Roman" panose="02020603050405020304" pitchFamily="18" charset="0"/>
              </a:rPr>
              <a:t> Program</a:t>
            </a:r>
            <a:r>
              <a:rPr lang="tr-TR" sz="1600" kern="0" dirty="0" err="1">
                <a:solidFill>
                  <a:srgbClr val="000000"/>
                </a:solidFill>
                <a:highlight>
                  <a:srgbClr val="FFFFFF"/>
                </a:highlight>
                <a:latin typeface="Calibri" panose="020F0502020204030204" pitchFamily="34" charset="0"/>
                <a:cs typeface="Times New Roman" panose="02020603050405020304" pitchFamily="18" charset="0"/>
              </a:rPr>
              <a:t>ları</a:t>
            </a:r>
            <a:r>
              <a:rPr sz="1600" kern="0" dirty="0" err="1">
                <a:solidFill>
                  <a:srgbClr val="000000"/>
                </a:solidFill>
                <a:highlight>
                  <a:srgbClr val="FFFFFF"/>
                </a:highlight>
                <a:latin typeface="Calibri" panose="020F0502020204030204" pitchFamily="34" charset="0"/>
                <a:cs typeface="Times New Roman" panose="02020603050405020304" pitchFamily="18" charset="0"/>
              </a:rPr>
              <a:t>mızı</a:t>
            </a:r>
            <a:r>
              <a:rPr sz="1600" kern="0" dirty="0">
                <a:solidFill>
                  <a:srgbClr val="000000"/>
                </a:solidFill>
                <a:highlight>
                  <a:srgbClr val="FFFFFF"/>
                </a:highlight>
                <a:latin typeface="Calibri" panose="020F0502020204030204" pitchFamily="34" charset="0"/>
                <a:cs typeface="Times New Roman" panose="02020603050405020304" pitchFamily="18" charset="0"/>
              </a:rPr>
              <a:t>, Bireysel ve Kurumsal </a:t>
            </a:r>
            <a:r>
              <a:rPr sz="1600" kern="0" dirty="0" err="1">
                <a:solidFill>
                  <a:srgbClr val="000000"/>
                </a:solidFill>
                <a:highlight>
                  <a:srgbClr val="FFFFFF"/>
                </a:highlight>
                <a:latin typeface="Calibri" panose="020F0502020204030204" pitchFamily="34" charset="0"/>
                <a:cs typeface="Times New Roman" panose="02020603050405020304" pitchFamily="18" charset="0"/>
              </a:rPr>
              <a:t>Koçluk</a:t>
            </a:r>
            <a:r>
              <a:rPr lang="tr-TR" sz="1600" kern="0" dirty="0">
                <a:solidFill>
                  <a:srgbClr val="000000"/>
                </a:solidFill>
                <a:highlight>
                  <a:srgbClr val="FFFFFF"/>
                </a:highlight>
                <a:latin typeface="Calibri" panose="020F0502020204030204" pitchFamily="34" charset="0"/>
                <a:cs typeface="Times New Roman" panose="02020603050405020304" pitchFamily="18" charset="0"/>
              </a:rPr>
              <a:t> ve Mentorluk</a:t>
            </a:r>
            <a:r>
              <a:rPr sz="1600" kern="0" dirty="0">
                <a:solidFill>
                  <a:srgbClr val="000000"/>
                </a:solidFill>
                <a:highlight>
                  <a:srgbClr val="FFFFFF"/>
                </a:highlight>
                <a:latin typeface="Calibri" panose="020F0502020204030204" pitchFamily="34" charset="0"/>
                <a:cs typeface="Times New Roman" panose="02020603050405020304" pitchFamily="18" charset="0"/>
              </a:rPr>
              <a:t> Hizmetlerimizi sunuyoruz.</a:t>
            </a:r>
          </a:p>
        </p:txBody>
      </p:sp>
      <p:pic>
        <p:nvPicPr>
          <p:cNvPr id="4" name="Resim 3" descr="daire, logo, yazı tipi, ticari marka içeren bir resim&#10;&#10;Açıklama otomatik olarak oluşturuldu">
            <a:extLst>
              <a:ext uri="{FF2B5EF4-FFF2-40B4-BE49-F238E27FC236}">
                <a16:creationId xmlns:a16="http://schemas.microsoft.com/office/drawing/2014/main" id="{2C037CEE-95D9-5FCD-BB46-B49722EDC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9262" y="9074250"/>
            <a:ext cx="1161647" cy="1161647"/>
          </a:xfrm>
          <a:prstGeom prst="rect">
            <a:avLst/>
          </a:prstGeom>
        </p:spPr>
      </p:pic>
      <p:pic>
        <p:nvPicPr>
          <p:cNvPr id="5" name="Resim 4" descr="simge, sembol, logo, daire, metin içeren bir resim&#10;&#10;Açıklama otomatik olarak oluşturuldu">
            <a:extLst>
              <a:ext uri="{FF2B5EF4-FFF2-40B4-BE49-F238E27FC236}">
                <a16:creationId xmlns:a16="http://schemas.microsoft.com/office/drawing/2014/main" id="{8CCA1411-F0B2-E88E-71DF-1F7649A95F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8962" y="9079078"/>
            <a:ext cx="1161647" cy="1161647"/>
          </a:xfrm>
          <a:prstGeom prst="rect">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349250" y="1006475"/>
            <a:ext cx="6858000" cy="7162474"/>
          </a:xfrm>
          <a:prstGeom prst="rect">
            <a:avLst/>
          </a:prstGeom>
        </p:spPr>
        <p:txBody>
          <a:bodyPr vert="horz" wrap="square" lIns="0" tIns="1524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tr-TR" sz="2000" b="1" i="0" u="none" strike="noStrike" kern="1200" cap="none" spc="-20" normalizeH="0" baseline="0" noProof="0" dirty="0">
                <a:ln>
                  <a:noFill/>
                </a:ln>
                <a:solidFill>
                  <a:srgbClr val="202020"/>
                </a:solidFill>
                <a:effectLst/>
                <a:uLnTx/>
                <a:uFillTx/>
                <a:latin typeface="Calibri"/>
                <a:ea typeface="+mn-ea"/>
                <a:cs typeface="+mn-cs"/>
              </a:rPr>
              <a:t>KOÇLUK VE MENTORLUK SÜREÇLERİ ENVANTERLERİMİZ</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sz="1600" b="1" i="0" u="none" strike="noStrike" kern="1200" cap="none" spc="-20" normalizeH="0" baseline="0" noProof="0" dirty="0">
              <a:ln>
                <a:noFill/>
              </a:ln>
              <a:solidFill>
                <a:srgbClr val="202020"/>
              </a:solidFill>
              <a:effectLst/>
              <a:uLnTx/>
              <a:uFillTx/>
              <a:latin typeface="Calibri"/>
              <a:ea typeface="+mn-ea"/>
              <a:cs typeface="+mn-cs"/>
            </a:endParaRPr>
          </a:p>
          <a:p>
            <a:pPr algn="l">
              <a:lnSpc>
                <a:spcPct val="150000"/>
              </a:lnSpc>
            </a:pPr>
            <a:r>
              <a:rPr lang="tr-TR" sz="1600" b="1" i="0" dirty="0">
                <a:solidFill>
                  <a:srgbClr val="444444"/>
                </a:solidFill>
                <a:effectLst/>
              </a:rPr>
              <a:t>PDRICMA</a:t>
            </a:r>
            <a:r>
              <a:rPr lang="tr-TR" sz="1600" b="0" i="0" dirty="0">
                <a:solidFill>
                  <a:srgbClr val="444444"/>
                </a:solidFill>
                <a:effectLst/>
              </a:rPr>
              <a:t> olarak, bireyler ve kurumlarla gerçekleştirdiğiniz koçluk ve mentorluk süreçlerinizde, kullanabileceğiniz farklı envanterler, anketler ve ölçümleri sizlere sunabiliyoruz.</a:t>
            </a:r>
          </a:p>
          <a:p>
            <a:pPr algn="l">
              <a:lnSpc>
                <a:spcPct val="150000"/>
              </a:lnSpc>
            </a:pPr>
            <a:r>
              <a:rPr lang="tr-TR" sz="1600" b="0" i="0" dirty="0">
                <a:solidFill>
                  <a:srgbClr val="444444"/>
                </a:solidFill>
                <a:effectLst/>
              </a:rPr>
              <a:t>Koçlar için envanterlerimiz hakkında detaylı bilgi almak için </a:t>
            </a:r>
            <a:r>
              <a:rPr lang="tr-TR" sz="1600" b="0" i="0" u="none" strike="noStrike" dirty="0">
                <a:solidFill>
                  <a:srgbClr val="0089CF"/>
                </a:solidFill>
                <a:effectLst/>
                <a:hlinkClick r:id="rId3"/>
              </a:rPr>
              <a:t>info@pdricma.com.tr</a:t>
            </a:r>
            <a:r>
              <a:rPr lang="tr-TR" sz="1600" b="0" i="0" dirty="0">
                <a:solidFill>
                  <a:srgbClr val="444444"/>
                </a:solidFill>
                <a:effectLst/>
              </a:rPr>
              <a:t> adresimize e-mail gönderebilir ya da 0 216 709 17 37’den bize ulaşabilirsiniz.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ea typeface="+mn-ea"/>
              <a:cs typeface="Arial"/>
            </a:endParaRPr>
          </a:p>
          <a:p>
            <a:pPr marL="0" marR="0" lvl="0" indent="0" algn="l" defTabSz="914400" rtl="0" eaLnBrk="1" fontAlgn="auto" latinLnBrk="0" hangingPunct="1">
              <a:lnSpc>
                <a:spcPct val="100000"/>
              </a:lnSpc>
              <a:spcBef>
                <a:spcPts val="25"/>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ea typeface="+mn-ea"/>
              <a:cs typeface="Arial"/>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lang="tr-TR" sz="1600" b="1" i="0" u="none" strike="noStrike" kern="1200" cap="none" spc="40" normalizeH="0" baseline="0" noProof="0" dirty="0">
                <a:ln>
                  <a:noFill/>
                </a:ln>
                <a:solidFill>
                  <a:prstClr val="black"/>
                </a:solidFill>
                <a:effectLst/>
                <a:uLnTx/>
                <a:uFillTx/>
                <a:ea typeface="+mn-ea"/>
                <a:cs typeface="Arial"/>
              </a:rPr>
              <a:t>Envanter ve Ölçme/Değerlendirme Anketlerimiz</a:t>
            </a:r>
          </a:p>
          <a:p>
            <a:pPr marL="12700" marR="0" lvl="0" indent="0" algn="l" defTabSz="914400" rtl="0" eaLnBrk="1" fontAlgn="auto" latinLnBrk="0" hangingPunct="1">
              <a:lnSpc>
                <a:spcPct val="100000"/>
              </a:lnSpc>
              <a:spcBef>
                <a:spcPts val="5"/>
              </a:spcBef>
              <a:spcAft>
                <a:spcPts val="0"/>
              </a:spcAft>
              <a:buClrTx/>
              <a:buSzTx/>
              <a:buFontTx/>
              <a:buNone/>
              <a:tabLst/>
              <a:defRPr/>
            </a:pPr>
            <a:endParaRPr sz="1600" spc="30" dirty="0">
              <a:solidFill>
                <a:prstClr val="black"/>
              </a:solidFill>
              <a:cs typeface="Arial"/>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tr-TR" sz="1600" spc="30" dirty="0">
                <a:solidFill>
                  <a:prstClr val="black"/>
                </a:solidFill>
                <a:cs typeface="Arial"/>
              </a:rPr>
              <a:t>Yönetim Gelişim Anketi</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tr-TR" sz="1600" spc="30" dirty="0">
                <a:solidFill>
                  <a:prstClr val="black"/>
                </a:solidFill>
                <a:cs typeface="Arial"/>
              </a:rPr>
              <a:t>Liderlik Stilleri Envanteri</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tr-TR" sz="1600" spc="30" dirty="0" err="1">
                <a:solidFill>
                  <a:prstClr val="black"/>
                </a:solidFill>
                <a:cs typeface="Arial"/>
              </a:rPr>
              <a:t>Enneagram</a:t>
            </a:r>
            <a:endParaRPr lang="tr-TR" sz="1600" spc="30" dirty="0">
              <a:solidFill>
                <a:prstClr val="black"/>
              </a:solidFill>
              <a:cs typeface="Arial"/>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tr-TR" sz="1600" spc="30" dirty="0">
                <a:solidFill>
                  <a:prstClr val="black"/>
                </a:solidFill>
                <a:cs typeface="Arial"/>
              </a:rPr>
              <a:t>Kişilik Envanteri</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tr-TR" sz="1600" spc="30" dirty="0">
                <a:solidFill>
                  <a:prstClr val="black"/>
                </a:solidFill>
                <a:cs typeface="Arial"/>
              </a:rPr>
              <a:t>Duygusal Zekalı Liderlik Envanteri</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tr-TR" sz="1600" spc="30" dirty="0">
                <a:solidFill>
                  <a:prstClr val="black"/>
                </a:solidFill>
                <a:cs typeface="Arial"/>
              </a:rPr>
              <a:t>Takım Performansı Analiz Envanteri</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tr-TR" sz="1600" spc="30" dirty="0">
                <a:solidFill>
                  <a:prstClr val="black"/>
                </a:solidFill>
                <a:cs typeface="Arial"/>
              </a:rPr>
              <a:t>Satış Koçluğu Envanteri</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tr-TR" sz="1600" spc="30" dirty="0">
                <a:solidFill>
                  <a:prstClr val="black"/>
                </a:solidFill>
                <a:cs typeface="Arial"/>
              </a:rPr>
              <a:t>Çeviklik Envanteri</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tr-TR" sz="1600" spc="30" dirty="0">
                <a:solidFill>
                  <a:prstClr val="black"/>
                </a:solidFill>
                <a:cs typeface="Arial"/>
              </a:rPr>
              <a:t>Mentorluk Yetkinlikleri Envanteri</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tr-TR" sz="1600" spc="30" dirty="0">
                <a:solidFill>
                  <a:prstClr val="black"/>
                </a:solidFill>
                <a:cs typeface="Arial"/>
              </a:rPr>
              <a:t>Koçluk Yetkinlikleri Envanteri</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tr-TR" sz="1400" spc="30" dirty="0">
              <a:solidFill>
                <a:prstClr val="black"/>
              </a:solidFill>
              <a:cs typeface="Arial"/>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Arial"/>
            </a:endParaRPr>
          </a:p>
        </p:txBody>
      </p:sp>
    </p:spTree>
    <p:custDataLst>
      <p:tags r:id="rId1"/>
    </p:custDataLst>
    <p:extLst>
      <p:ext uri="{BB962C8B-B14F-4D97-AF65-F5344CB8AC3E}">
        <p14:creationId xmlns:p14="http://schemas.microsoft.com/office/powerpoint/2010/main" val="3944327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27DC42D3-3315-4CB3-B2CC-B689C8AC25E9}"/>
              </a:ext>
            </a:extLst>
          </p:cNvPr>
          <p:cNvSpPr/>
          <p:nvPr/>
        </p:nvSpPr>
        <p:spPr>
          <a:xfrm>
            <a:off x="3" y="442809"/>
            <a:ext cx="145415" cy="4471036"/>
          </a:xfrm>
          <a:custGeom>
            <a:avLst/>
            <a:gdLst/>
            <a:ahLst/>
            <a:cxnLst/>
            <a:rect l="l" t="t" r="r" b="b"/>
            <a:pathLst>
              <a:path w="145415" h="4471035">
                <a:moveTo>
                  <a:pt x="145214" y="0"/>
                </a:moveTo>
                <a:lnTo>
                  <a:pt x="145214" y="4470961"/>
                </a:lnTo>
                <a:lnTo>
                  <a:pt x="0" y="4470961"/>
                </a:lnTo>
                <a:lnTo>
                  <a:pt x="0" y="0"/>
                </a:lnTo>
                <a:lnTo>
                  <a:pt x="145214" y="0"/>
                </a:lnTo>
                <a:close/>
              </a:path>
            </a:pathLst>
          </a:custGeom>
          <a:solidFill>
            <a:srgbClr val="1986C8"/>
          </a:solidFill>
        </p:spPr>
        <p:txBody>
          <a:bodyPr wrap="square" lIns="0" tIns="0" rIns="0" bIns="0" rtlCol="0"/>
          <a:lstStyle/>
          <a:p>
            <a:endParaRPr sz="1800"/>
          </a:p>
        </p:txBody>
      </p:sp>
      <p:sp>
        <p:nvSpPr>
          <p:cNvPr id="13" name="object 4">
            <a:extLst>
              <a:ext uri="{FF2B5EF4-FFF2-40B4-BE49-F238E27FC236}">
                <a16:creationId xmlns:a16="http://schemas.microsoft.com/office/drawing/2014/main" id="{21338A24-2158-4B22-B514-953834B52D04}"/>
              </a:ext>
            </a:extLst>
          </p:cNvPr>
          <p:cNvSpPr/>
          <p:nvPr/>
        </p:nvSpPr>
        <p:spPr>
          <a:xfrm>
            <a:off x="3236549" y="10379075"/>
            <a:ext cx="4326890" cy="153035"/>
          </a:xfrm>
          <a:custGeom>
            <a:avLst/>
            <a:gdLst/>
            <a:ahLst/>
            <a:cxnLst/>
            <a:rect l="l" t="t" r="r" b="b"/>
            <a:pathLst>
              <a:path w="4326890" h="153034">
                <a:moveTo>
                  <a:pt x="4326300" y="152528"/>
                </a:moveTo>
                <a:lnTo>
                  <a:pt x="0" y="152528"/>
                </a:lnTo>
                <a:lnTo>
                  <a:pt x="0" y="0"/>
                </a:lnTo>
                <a:lnTo>
                  <a:pt x="4326300" y="0"/>
                </a:lnTo>
                <a:lnTo>
                  <a:pt x="4326300" y="152528"/>
                </a:lnTo>
                <a:close/>
              </a:path>
            </a:pathLst>
          </a:custGeom>
          <a:solidFill>
            <a:srgbClr val="797979"/>
          </a:solidFill>
        </p:spPr>
        <p:txBody>
          <a:bodyPr wrap="square" lIns="0" tIns="0" rIns="0" bIns="0" rtlCol="0"/>
          <a:lstStyle/>
          <a:p>
            <a:endParaRPr sz="1800"/>
          </a:p>
        </p:txBody>
      </p:sp>
      <p:pic>
        <p:nvPicPr>
          <p:cNvPr id="14" name="Resim 13" descr="işaret içeren bir resim&#10;&#10;Açıklama otomatik olarak oluşturuldu">
            <a:extLst>
              <a:ext uri="{FF2B5EF4-FFF2-40B4-BE49-F238E27FC236}">
                <a16:creationId xmlns:a16="http://schemas.microsoft.com/office/drawing/2014/main" id="{FE001835-5EE0-4B81-BE6D-34CD825F13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5812720" y="8994034"/>
            <a:ext cx="429492" cy="429492"/>
          </a:xfrm>
          <a:prstGeom prst="rect">
            <a:avLst/>
          </a:prstGeom>
          <a:ln w="3175">
            <a:noFill/>
          </a:ln>
        </p:spPr>
      </p:pic>
      <p:pic>
        <p:nvPicPr>
          <p:cNvPr id="15" name="Resim 14">
            <a:hlinkClick r:id="rId4"/>
            <a:extLst>
              <a:ext uri="{FF2B5EF4-FFF2-40B4-BE49-F238E27FC236}">
                <a16:creationId xmlns:a16="http://schemas.microsoft.com/office/drawing/2014/main" id="{79928B2A-133B-4016-97FC-1A03D9D653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220" y="9010951"/>
            <a:ext cx="285750" cy="285750"/>
          </a:xfrm>
          <a:prstGeom prst="rect">
            <a:avLst/>
          </a:prstGeom>
        </p:spPr>
      </p:pic>
      <p:pic>
        <p:nvPicPr>
          <p:cNvPr id="16" name="Resim 15">
            <a:hlinkClick r:id="rId6"/>
            <a:extLst>
              <a:ext uri="{FF2B5EF4-FFF2-40B4-BE49-F238E27FC236}">
                <a16:creationId xmlns:a16="http://schemas.microsoft.com/office/drawing/2014/main" id="{0CD5BE3F-B795-4B19-B72A-892625DAB7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4306" y="9017577"/>
            <a:ext cx="285750" cy="285750"/>
          </a:xfrm>
          <a:prstGeom prst="rect">
            <a:avLst/>
          </a:prstGeom>
        </p:spPr>
      </p:pic>
      <p:pic>
        <p:nvPicPr>
          <p:cNvPr id="17" name="Resim 16">
            <a:hlinkClick r:id="rId8"/>
            <a:extLst>
              <a:ext uri="{FF2B5EF4-FFF2-40B4-BE49-F238E27FC236}">
                <a16:creationId xmlns:a16="http://schemas.microsoft.com/office/drawing/2014/main" id="{D5F04E36-151F-4D9A-91D6-0FE5BA72DA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96794" y="9017577"/>
            <a:ext cx="285750" cy="285750"/>
          </a:xfrm>
          <a:prstGeom prst="rect">
            <a:avLst/>
          </a:prstGeom>
        </p:spPr>
      </p:pic>
      <p:pic>
        <p:nvPicPr>
          <p:cNvPr id="18" name="Resim 17">
            <a:hlinkClick r:id="rId10"/>
            <a:extLst>
              <a:ext uri="{FF2B5EF4-FFF2-40B4-BE49-F238E27FC236}">
                <a16:creationId xmlns:a16="http://schemas.microsoft.com/office/drawing/2014/main" id="{90E9C845-41D2-4829-B659-4E4984909CF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36818" y="9023063"/>
            <a:ext cx="285750" cy="285750"/>
          </a:xfrm>
          <a:prstGeom prst="rect">
            <a:avLst/>
          </a:prstGeom>
        </p:spPr>
      </p:pic>
      <p:sp>
        <p:nvSpPr>
          <p:cNvPr id="19" name="Text Box 72">
            <a:extLst>
              <a:ext uri="{FF2B5EF4-FFF2-40B4-BE49-F238E27FC236}">
                <a16:creationId xmlns:a16="http://schemas.microsoft.com/office/drawing/2014/main" id="{4E0406E3-810A-4A6B-9FB9-877FAFDAF1E2}"/>
              </a:ext>
            </a:extLst>
          </p:cNvPr>
          <p:cNvSpPr txBox="1">
            <a:spLocks noChangeArrowheads="1"/>
          </p:cNvSpPr>
          <p:nvPr/>
        </p:nvSpPr>
        <p:spPr bwMode="auto">
          <a:xfrm>
            <a:off x="3625850" y="9063949"/>
            <a:ext cx="1201065" cy="241980"/>
          </a:xfrm>
          <a:prstGeom prst="rect">
            <a:avLst/>
          </a:prstGeom>
          <a:noFill/>
          <a:ln>
            <a:noFill/>
          </a:ln>
          <a:effectLst/>
        </p:spPr>
        <p:txBody>
          <a:bodyPr wrap="square" lIns="36000" tIns="36000" rIns="36000" bIns="36000" anchor="ctr">
            <a:spAutoFit/>
          </a:bodyPr>
          <a:lstStyle/>
          <a:p>
            <a:pPr eaLnBrk="1" hangingPunct="1">
              <a:defRPr/>
            </a:pPr>
            <a:r>
              <a:rPr lang="tr-TR" sz="1100" dirty="0">
                <a:solidFill>
                  <a:schemeClr val="tx1">
                    <a:lumMod val="85000"/>
                    <a:lumOff val="15000"/>
                  </a:schemeClr>
                </a:solidFill>
              </a:rPr>
              <a:t>@Icma</a:t>
            </a:r>
            <a:r>
              <a:rPr lang="tr-TR" sz="1100" dirty="0">
                <a:solidFill>
                  <a:schemeClr val="tx1">
                    <a:lumMod val="85000"/>
                    <a:lumOff val="15000"/>
                  </a:schemeClr>
                </a:solidFill>
                <a:latin typeface="+mn-lt"/>
              </a:rPr>
              <a:t>Pdr</a:t>
            </a:r>
            <a:endParaRPr lang="en-US" sz="1100" dirty="0">
              <a:solidFill>
                <a:schemeClr val="tx1">
                  <a:lumMod val="85000"/>
                  <a:lumOff val="15000"/>
                </a:schemeClr>
              </a:solidFill>
              <a:latin typeface="+mn-lt"/>
            </a:endParaRPr>
          </a:p>
        </p:txBody>
      </p:sp>
      <p:sp>
        <p:nvSpPr>
          <p:cNvPr id="29" name="Text Box 72">
            <a:extLst>
              <a:ext uri="{FF2B5EF4-FFF2-40B4-BE49-F238E27FC236}">
                <a16:creationId xmlns:a16="http://schemas.microsoft.com/office/drawing/2014/main" id="{24545D97-55D9-4943-A1AF-271BE85C650D}"/>
              </a:ext>
            </a:extLst>
          </p:cNvPr>
          <p:cNvSpPr txBox="1">
            <a:spLocks noChangeArrowheads="1"/>
          </p:cNvSpPr>
          <p:nvPr/>
        </p:nvSpPr>
        <p:spPr bwMode="auto">
          <a:xfrm>
            <a:off x="2394566" y="9057437"/>
            <a:ext cx="1113292" cy="241980"/>
          </a:xfrm>
          <a:prstGeom prst="rect">
            <a:avLst/>
          </a:prstGeom>
          <a:noFill/>
          <a:ln>
            <a:noFill/>
          </a:ln>
          <a:effectLst/>
        </p:spPr>
        <p:txBody>
          <a:bodyPr wrap="square" lIns="36000" tIns="36000" rIns="36000" bIns="36000" anchor="ctr">
            <a:spAutoFit/>
          </a:bodyPr>
          <a:lstStyle/>
          <a:p>
            <a:pPr eaLnBrk="1" hangingPunct="1">
              <a:defRPr/>
            </a:pPr>
            <a:r>
              <a:rPr lang="tr-TR" sz="1100" dirty="0" err="1">
                <a:solidFill>
                  <a:schemeClr val="tx1">
                    <a:lumMod val="85000"/>
                    <a:lumOff val="15000"/>
                  </a:schemeClr>
                </a:solidFill>
                <a:latin typeface="+mj-lt"/>
              </a:rPr>
              <a:t>pdricma</a:t>
            </a:r>
            <a:endParaRPr lang="en-US" sz="1100" dirty="0">
              <a:solidFill>
                <a:schemeClr val="tx1">
                  <a:lumMod val="85000"/>
                  <a:lumOff val="15000"/>
                </a:schemeClr>
              </a:solidFill>
              <a:latin typeface="+mj-lt"/>
            </a:endParaRPr>
          </a:p>
        </p:txBody>
      </p:sp>
      <p:sp>
        <p:nvSpPr>
          <p:cNvPr id="30" name="Text Box 72">
            <a:extLst>
              <a:ext uri="{FF2B5EF4-FFF2-40B4-BE49-F238E27FC236}">
                <a16:creationId xmlns:a16="http://schemas.microsoft.com/office/drawing/2014/main" id="{4F903948-F8C5-45E9-8973-886D866BADB5}"/>
              </a:ext>
            </a:extLst>
          </p:cNvPr>
          <p:cNvSpPr txBox="1">
            <a:spLocks noChangeArrowheads="1"/>
          </p:cNvSpPr>
          <p:nvPr/>
        </p:nvSpPr>
        <p:spPr bwMode="auto">
          <a:xfrm>
            <a:off x="5041507" y="9063949"/>
            <a:ext cx="1542425" cy="241980"/>
          </a:xfrm>
          <a:prstGeom prst="rect">
            <a:avLst/>
          </a:prstGeom>
          <a:noFill/>
          <a:ln>
            <a:noFill/>
          </a:ln>
          <a:effectLst/>
        </p:spPr>
        <p:txBody>
          <a:bodyPr wrap="square" lIns="36000" tIns="36000" rIns="36000" bIns="36000" anchor="ctr">
            <a:spAutoFit/>
          </a:bodyPr>
          <a:lstStyle/>
          <a:p>
            <a:pPr eaLnBrk="1" hangingPunct="1">
              <a:defRPr/>
            </a:pPr>
            <a:r>
              <a:rPr lang="tr-TR" sz="1100" dirty="0">
                <a:solidFill>
                  <a:schemeClr val="tx1">
                    <a:lumMod val="85000"/>
                    <a:lumOff val="15000"/>
                  </a:schemeClr>
                </a:solidFill>
                <a:latin typeface="+mj-lt"/>
              </a:rPr>
              <a:t>PDRICMA</a:t>
            </a:r>
            <a:endParaRPr lang="en-US" sz="1100" dirty="0">
              <a:solidFill>
                <a:schemeClr val="tx1">
                  <a:lumMod val="85000"/>
                  <a:lumOff val="15000"/>
                </a:schemeClr>
              </a:solidFill>
              <a:latin typeface="+mj-lt"/>
            </a:endParaRPr>
          </a:p>
        </p:txBody>
      </p:sp>
      <p:sp>
        <p:nvSpPr>
          <p:cNvPr id="31" name="Text Box 72">
            <a:extLst>
              <a:ext uri="{FF2B5EF4-FFF2-40B4-BE49-F238E27FC236}">
                <a16:creationId xmlns:a16="http://schemas.microsoft.com/office/drawing/2014/main" id="{6D7A55EF-3B05-4494-9A66-15212A262EC8}"/>
              </a:ext>
            </a:extLst>
          </p:cNvPr>
          <p:cNvSpPr txBox="1">
            <a:spLocks noChangeArrowheads="1"/>
          </p:cNvSpPr>
          <p:nvPr/>
        </p:nvSpPr>
        <p:spPr bwMode="auto">
          <a:xfrm>
            <a:off x="1155940" y="9093293"/>
            <a:ext cx="1113292" cy="241980"/>
          </a:xfrm>
          <a:prstGeom prst="rect">
            <a:avLst/>
          </a:prstGeom>
          <a:noFill/>
          <a:ln>
            <a:noFill/>
          </a:ln>
          <a:effectLst/>
        </p:spPr>
        <p:txBody>
          <a:bodyPr wrap="square" lIns="36000" tIns="36000" rIns="36000" bIns="36000" anchor="ctr">
            <a:spAutoFit/>
          </a:bodyPr>
          <a:lstStyle/>
          <a:p>
            <a:pPr eaLnBrk="1" hangingPunct="1">
              <a:defRPr/>
            </a:pPr>
            <a:r>
              <a:rPr lang="tr-TR" sz="1100" dirty="0">
                <a:solidFill>
                  <a:schemeClr val="tx1">
                    <a:lumMod val="85000"/>
                    <a:lumOff val="15000"/>
                  </a:schemeClr>
                </a:solidFill>
                <a:latin typeface="+mj-lt"/>
              </a:rPr>
              <a:t>PDRICMA</a:t>
            </a:r>
            <a:endParaRPr lang="en-US" sz="1100" dirty="0">
              <a:solidFill>
                <a:schemeClr val="tx1">
                  <a:lumMod val="85000"/>
                  <a:lumOff val="15000"/>
                </a:schemeClr>
              </a:solidFill>
              <a:latin typeface="+mj-lt"/>
            </a:endParaRPr>
          </a:p>
        </p:txBody>
      </p:sp>
      <p:sp>
        <p:nvSpPr>
          <p:cNvPr id="32" name="Text Box 72">
            <a:extLst>
              <a:ext uri="{FF2B5EF4-FFF2-40B4-BE49-F238E27FC236}">
                <a16:creationId xmlns:a16="http://schemas.microsoft.com/office/drawing/2014/main" id="{B151386B-48E0-4119-8AAB-D19471D91A94}"/>
              </a:ext>
            </a:extLst>
          </p:cNvPr>
          <p:cNvSpPr txBox="1">
            <a:spLocks noChangeArrowheads="1"/>
          </p:cNvSpPr>
          <p:nvPr/>
        </p:nvSpPr>
        <p:spPr bwMode="auto">
          <a:xfrm>
            <a:off x="6242212" y="9069785"/>
            <a:ext cx="1542425" cy="241980"/>
          </a:xfrm>
          <a:prstGeom prst="rect">
            <a:avLst/>
          </a:prstGeom>
          <a:noFill/>
          <a:ln>
            <a:noFill/>
          </a:ln>
          <a:effectLst/>
        </p:spPr>
        <p:txBody>
          <a:bodyPr wrap="square" lIns="36000" tIns="36000" rIns="36000" bIns="36000" anchor="ctr">
            <a:spAutoFit/>
          </a:bodyPr>
          <a:lstStyle/>
          <a:p>
            <a:pPr eaLnBrk="1" hangingPunct="1">
              <a:defRPr/>
            </a:pPr>
            <a:r>
              <a:rPr lang="tr-TR" sz="1100" dirty="0">
                <a:solidFill>
                  <a:schemeClr val="tx1">
                    <a:lumMod val="85000"/>
                    <a:lumOff val="15000"/>
                  </a:schemeClr>
                </a:solidFill>
                <a:latin typeface="+mj-lt"/>
              </a:rPr>
              <a:t>PDRICMA</a:t>
            </a:r>
            <a:endParaRPr lang="en-US" sz="1100" dirty="0">
              <a:solidFill>
                <a:schemeClr val="tx1">
                  <a:lumMod val="85000"/>
                  <a:lumOff val="15000"/>
                </a:schemeClr>
              </a:solidFill>
              <a:latin typeface="+mj-lt"/>
            </a:endParaRPr>
          </a:p>
        </p:txBody>
      </p:sp>
      <p:sp>
        <p:nvSpPr>
          <p:cNvPr id="33" name="object 23">
            <a:extLst>
              <a:ext uri="{FF2B5EF4-FFF2-40B4-BE49-F238E27FC236}">
                <a16:creationId xmlns:a16="http://schemas.microsoft.com/office/drawing/2014/main" id="{0A72CC75-5ED4-41E5-93F3-4722EC33C619}"/>
              </a:ext>
            </a:extLst>
          </p:cNvPr>
          <p:cNvSpPr txBox="1"/>
          <p:nvPr/>
        </p:nvSpPr>
        <p:spPr>
          <a:xfrm>
            <a:off x="204295" y="6097523"/>
            <a:ext cx="7147910" cy="2308068"/>
          </a:xfrm>
          <a:prstGeom prst="rect">
            <a:avLst/>
          </a:prstGeom>
        </p:spPr>
        <p:txBody>
          <a:bodyPr vert="horz" wrap="square" lIns="0" tIns="12700" rIns="0" bIns="0" rtlCol="0">
            <a:spAutoFit/>
          </a:bodyPr>
          <a:lstStyle/>
          <a:p>
            <a:pPr algn="ctr"/>
            <a:r>
              <a:rPr lang="tr-TR" dirty="0">
                <a:solidFill>
                  <a:srgbClr val="000000"/>
                </a:solidFill>
                <a:latin typeface="Roboto" panose="02000000000000000000" pitchFamily="2" charset="0"/>
              </a:rPr>
              <a:t>+90 (0) 216 709 17 37</a:t>
            </a:r>
          </a:p>
          <a:p>
            <a:pPr algn="ctr"/>
            <a:endParaRPr lang="tr-TR" dirty="0">
              <a:solidFill>
                <a:srgbClr val="000000"/>
              </a:solidFill>
              <a:latin typeface="Roboto" panose="02000000000000000000" pitchFamily="2" charset="0"/>
            </a:endParaRPr>
          </a:p>
          <a:p>
            <a:pPr algn="ctr"/>
            <a:endParaRPr lang="tr-TR" dirty="0">
              <a:solidFill>
                <a:srgbClr val="000000"/>
              </a:solidFill>
              <a:latin typeface="Roboto" panose="02000000000000000000" pitchFamily="2" charset="0"/>
            </a:endParaRPr>
          </a:p>
          <a:p>
            <a:pPr algn="ctr"/>
            <a:r>
              <a:rPr lang="tr-TR" dirty="0">
                <a:solidFill>
                  <a:srgbClr val="000000"/>
                </a:solidFill>
                <a:latin typeface="Roboto" panose="02000000000000000000" pitchFamily="2" charset="0"/>
              </a:rPr>
              <a:t>19</a:t>
            </a:r>
            <a:r>
              <a:rPr lang="tr-TR"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 </a:t>
            </a:r>
            <a:r>
              <a:rPr lang="tr-TR" dirty="0">
                <a:solidFill>
                  <a:srgbClr val="000000"/>
                </a:solidFill>
                <a:latin typeface="Roboto" panose="02000000000000000000" pitchFamily="2" charset="0"/>
              </a:rPr>
              <a:t>Mayıs Mah. İnönü Cad. Sümer Sok. </a:t>
            </a:r>
            <a:r>
              <a:rPr lang="tr-TR" dirty="0" err="1">
                <a:solidFill>
                  <a:srgbClr val="000000"/>
                </a:solidFill>
                <a:latin typeface="Roboto" panose="02000000000000000000" pitchFamily="2" charset="0"/>
              </a:rPr>
              <a:t>Zitaş</a:t>
            </a:r>
            <a:r>
              <a:rPr lang="tr-TR" dirty="0">
                <a:solidFill>
                  <a:srgbClr val="000000"/>
                </a:solidFill>
                <a:latin typeface="Roboto" panose="02000000000000000000" pitchFamily="2" charset="0"/>
              </a:rPr>
              <a:t> Blokları </a:t>
            </a:r>
          </a:p>
          <a:p>
            <a:pPr algn="ctr"/>
            <a:r>
              <a:rPr lang="tr-TR" dirty="0">
                <a:solidFill>
                  <a:srgbClr val="000000"/>
                </a:solidFill>
                <a:latin typeface="Roboto" panose="02000000000000000000" pitchFamily="2" charset="0"/>
              </a:rPr>
              <a:t>      D2 Blok Kat:2 34736 Kozyatağı Kadıköy/</a:t>
            </a:r>
            <a:r>
              <a:rPr lang="tr-TR" dirty="0" err="1">
                <a:solidFill>
                  <a:srgbClr val="000000"/>
                </a:solidFill>
                <a:latin typeface="Roboto" panose="02000000000000000000" pitchFamily="2" charset="0"/>
              </a:rPr>
              <a:t>Istanbul</a:t>
            </a:r>
            <a:endParaRPr lang="tr-TR" dirty="0">
              <a:solidFill>
                <a:srgbClr val="000000"/>
              </a:solidFill>
              <a:latin typeface="Roboto" panose="02000000000000000000" pitchFamily="2" charset="0"/>
            </a:endParaRPr>
          </a:p>
          <a:p>
            <a:pPr algn="ctr"/>
            <a:endParaRPr lang="tr-TR" dirty="0">
              <a:solidFill>
                <a:srgbClr val="000000"/>
              </a:solidFill>
              <a:latin typeface="Roboto" panose="02000000000000000000" pitchFamily="2" charset="0"/>
            </a:endParaRPr>
          </a:p>
          <a:p>
            <a:pPr algn="ctr"/>
            <a:r>
              <a:rPr lang="tr-TR" dirty="0">
                <a:solidFill>
                  <a:srgbClr val="444444"/>
                </a:solidFill>
                <a:latin typeface="Open Sans" panose="020B0606030504020204" pitchFamily="34" charset="0"/>
                <a:hlinkClick r:id="rId12"/>
              </a:rPr>
              <a:t>www.pdricma.com.tr</a:t>
            </a:r>
            <a:endParaRPr lang="tr-TR" dirty="0">
              <a:solidFill>
                <a:srgbClr val="444444"/>
              </a:solidFill>
              <a:latin typeface="Open Sans" panose="020B0606030504020204" pitchFamily="34" charset="0"/>
            </a:endParaRPr>
          </a:p>
          <a:p>
            <a:pPr algn="ctr"/>
            <a:endParaRPr lang="tr-TR" sz="1000" b="0" i="0" dirty="0">
              <a:solidFill>
                <a:srgbClr val="5B5B5B"/>
              </a:solidFill>
              <a:effectLst/>
              <a:latin typeface="Roboto" panose="02000000000000000000" pitchFamily="2" charset="0"/>
            </a:endParaRPr>
          </a:p>
          <a:p>
            <a:pPr marL="12700" marR="5080" algn="ctr">
              <a:lnSpc>
                <a:spcPct val="146000"/>
              </a:lnSpc>
            </a:pPr>
            <a:endParaRPr sz="1000" dirty="0">
              <a:cs typeface="Book Antiqua"/>
            </a:endParaRPr>
          </a:p>
        </p:txBody>
      </p:sp>
      <p:sp>
        <p:nvSpPr>
          <p:cNvPr id="4" name="object 28">
            <a:extLst>
              <a:ext uri="{FF2B5EF4-FFF2-40B4-BE49-F238E27FC236}">
                <a16:creationId xmlns:a16="http://schemas.microsoft.com/office/drawing/2014/main" id="{F9C92902-6634-67F2-4405-B51E99BD5785}"/>
              </a:ext>
            </a:extLst>
          </p:cNvPr>
          <p:cNvSpPr txBox="1"/>
          <p:nvPr/>
        </p:nvSpPr>
        <p:spPr>
          <a:xfrm>
            <a:off x="563729" y="3834075"/>
            <a:ext cx="6449695" cy="1515800"/>
          </a:xfrm>
          <a:prstGeom prst="rect">
            <a:avLst/>
          </a:prstGeom>
        </p:spPr>
        <p:txBody>
          <a:bodyPr vert="horz" wrap="square" lIns="0" tIns="12700" rIns="0" bIns="0" rtlCol="0">
            <a:spAutoFit/>
          </a:bodyPr>
          <a:lstStyle/>
          <a:p>
            <a:pPr marL="12700" algn="ctr">
              <a:lnSpc>
                <a:spcPct val="100000"/>
              </a:lnSpc>
            </a:pPr>
            <a:r>
              <a:rPr sz="3200" b="1" spc="195" dirty="0">
                <a:solidFill>
                  <a:srgbClr val="202020"/>
                </a:solidFill>
                <a:cs typeface="Book Antiqua"/>
              </a:rPr>
              <a:t>PDR</a:t>
            </a:r>
            <a:r>
              <a:rPr sz="3200" b="1" spc="225" dirty="0">
                <a:solidFill>
                  <a:srgbClr val="202020"/>
                </a:solidFill>
                <a:cs typeface="Book Antiqua"/>
              </a:rPr>
              <a:t> International</a:t>
            </a:r>
            <a:r>
              <a:rPr sz="3200" b="1" spc="229" dirty="0">
                <a:solidFill>
                  <a:srgbClr val="202020"/>
                </a:solidFill>
                <a:cs typeface="Book Antiqua"/>
              </a:rPr>
              <a:t> </a:t>
            </a:r>
            <a:r>
              <a:rPr sz="3200" b="1" spc="215" dirty="0">
                <a:solidFill>
                  <a:srgbClr val="202020"/>
                </a:solidFill>
                <a:cs typeface="Book Antiqua"/>
              </a:rPr>
              <a:t>Coaching</a:t>
            </a:r>
            <a:r>
              <a:rPr sz="3200" b="1" spc="229" dirty="0">
                <a:solidFill>
                  <a:srgbClr val="202020"/>
                </a:solidFill>
                <a:cs typeface="Book Antiqua"/>
              </a:rPr>
              <a:t> </a:t>
            </a:r>
            <a:endParaRPr lang="tr-TR" sz="3200" b="1" spc="229" dirty="0">
              <a:solidFill>
                <a:srgbClr val="202020"/>
              </a:solidFill>
              <a:cs typeface="Book Antiqua"/>
            </a:endParaRPr>
          </a:p>
          <a:p>
            <a:pPr marL="12700" algn="ctr">
              <a:lnSpc>
                <a:spcPct val="100000"/>
              </a:lnSpc>
            </a:pPr>
            <a:r>
              <a:rPr sz="3200" b="1" spc="225" dirty="0">
                <a:solidFill>
                  <a:srgbClr val="202020"/>
                </a:solidFill>
                <a:cs typeface="Book Antiqua"/>
              </a:rPr>
              <a:t>&amp; </a:t>
            </a:r>
            <a:endParaRPr lang="tr-TR" sz="3200" b="1" spc="225" dirty="0">
              <a:solidFill>
                <a:srgbClr val="202020"/>
              </a:solidFill>
              <a:cs typeface="Book Antiqua"/>
            </a:endParaRPr>
          </a:p>
          <a:p>
            <a:pPr marL="12700" algn="ctr">
              <a:lnSpc>
                <a:spcPct val="100000"/>
              </a:lnSpc>
            </a:pPr>
            <a:r>
              <a:rPr sz="3200" b="1" spc="204" dirty="0">
                <a:solidFill>
                  <a:srgbClr val="202020"/>
                </a:solidFill>
                <a:cs typeface="Book Antiqua"/>
              </a:rPr>
              <a:t>Mentoring</a:t>
            </a:r>
            <a:r>
              <a:rPr sz="3200" b="1" spc="229" dirty="0">
                <a:solidFill>
                  <a:srgbClr val="202020"/>
                </a:solidFill>
                <a:cs typeface="Book Antiqua"/>
              </a:rPr>
              <a:t> </a:t>
            </a:r>
            <a:r>
              <a:rPr sz="3200" b="1" spc="210" dirty="0">
                <a:solidFill>
                  <a:srgbClr val="202020"/>
                </a:solidFill>
                <a:cs typeface="Book Antiqua"/>
              </a:rPr>
              <a:t>Academy</a:t>
            </a:r>
            <a:endParaRPr sz="3200" b="1" dirty="0">
              <a:cs typeface="Book Antiqua"/>
            </a:endParaRPr>
          </a:p>
        </p:txBody>
      </p:sp>
      <p:pic>
        <p:nvPicPr>
          <p:cNvPr id="5" name="Resim 4" descr="metin, yazı tipi, grafik, ekran görüntüsü içeren bir resim&#10;&#10;Açıklama otomatik olarak oluşturuldu">
            <a:extLst>
              <a:ext uri="{FF2B5EF4-FFF2-40B4-BE49-F238E27FC236}">
                <a16:creationId xmlns:a16="http://schemas.microsoft.com/office/drawing/2014/main" id="{B9BE97D2-9DF6-8C25-5B6F-2304CA1B9C4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32173" y="1974451"/>
            <a:ext cx="4712806" cy="1603620"/>
          </a:xfrm>
          <a:prstGeom prst="rect">
            <a:avLst/>
          </a:prstGeom>
        </p:spPr>
      </p:pic>
      <p:pic>
        <p:nvPicPr>
          <p:cNvPr id="8" name="Resim 7" descr="daire, logo, yazı tipi, ticari marka içeren bir resim&#10;&#10;Açıklama otomatik olarak oluşturuldu">
            <a:extLst>
              <a:ext uri="{FF2B5EF4-FFF2-40B4-BE49-F238E27FC236}">
                <a16:creationId xmlns:a16="http://schemas.microsoft.com/office/drawing/2014/main" id="{B194AF07-CB40-0A5B-767B-3E862A4E4E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30135" y="98362"/>
            <a:ext cx="1161647" cy="1161647"/>
          </a:xfrm>
          <a:prstGeom prst="rect">
            <a:avLst/>
          </a:prstGeom>
        </p:spPr>
      </p:pic>
      <p:pic>
        <p:nvPicPr>
          <p:cNvPr id="9" name="Resim 8" descr="simge, sembol, logo, daire, metin içeren bir resim&#10;&#10;Açıklama otomatik olarak oluşturuldu">
            <a:extLst>
              <a:ext uri="{FF2B5EF4-FFF2-40B4-BE49-F238E27FC236}">
                <a16:creationId xmlns:a16="http://schemas.microsoft.com/office/drawing/2014/main" id="{B97EBEB7-FFFB-1FBA-9E1C-142A96E2474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59835" y="103190"/>
            <a:ext cx="1161647" cy="1161647"/>
          </a:xfrm>
          <a:prstGeom prst="rect">
            <a:avLst/>
          </a:prstGeom>
        </p:spPr>
      </p:pic>
    </p:spTree>
    <p:custDataLst>
      <p:tags r:id="rId1"/>
    </p:custDataLst>
    <p:extLst>
      <p:ext uri="{BB962C8B-B14F-4D97-AF65-F5344CB8AC3E}">
        <p14:creationId xmlns:p14="http://schemas.microsoft.com/office/powerpoint/2010/main" val="1169300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858316" y="2426709"/>
            <a:ext cx="1685289" cy="391795"/>
          </a:xfrm>
          <a:prstGeom prst="rect">
            <a:avLst/>
          </a:prstGeom>
        </p:spPr>
        <p:txBody>
          <a:bodyPr vert="horz" wrap="square" lIns="0" tIns="12700" rIns="0" bIns="0" rtlCol="0">
            <a:spAutoFit/>
          </a:bodyPr>
          <a:lstStyle/>
          <a:p>
            <a:pPr marL="12700" algn="ctr" rtl="0">
              <a:spcBef>
                <a:spcPts val="100"/>
              </a:spcBef>
            </a:pPr>
            <a:r>
              <a:rPr lang="tr-TR" kern="1200" spc="-20" dirty="0">
                <a:latin typeface="+mn-lt"/>
                <a:ea typeface="+mn-ea"/>
                <a:cs typeface="+mn-cs"/>
              </a:rPr>
              <a:t>FARKIMIZ</a:t>
            </a:r>
            <a:endParaRPr kern="1200" spc="-20" dirty="0">
              <a:latin typeface="+mn-lt"/>
              <a:ea typeface="+mn-ea"/>
              <a:cs typeface="+mn-cs"/>
            </a:endParaRPr>
          </a:p>
        </p:txBody>
      </p:sp>
      <p:sp>
        <p:nvSpPr>
          <p:cNvPr id="19" name="Metin kutusu 18">
            <a:extLst>
              <a:ext uri="{FF2B5EF4-FFF2-40B4-BE49-F238E27FC236}">
                <a16:creationId xmlns:a16="http://schemas.microsoft.com/office/drawing/2014/main" id="{73B1DEF3-6126-42BB-8460-1C87B461FC5F}"/>
              </a:ext>
            </a:extLst>
          </p:cNvPr>
          <p:cNvSpPr txBox="1"/>
          <p:nvPr/>
        </p:nvSpPr>
        <p:spPr>
          <a:xfrm>
            <a:off x="539750" y="2585644"/>
            <a:ext cx="6477000" cy="7819641"/>
          </a:xfrm>
          <a:prstGeom prst="rect">
            <a:avLst/>
          </a:prstGeom>
          <a:noFill/>
        </p:spPr>
        <p:txBody>
          <a:bodyPr wrap="square" rtlCol="0">
            <a:spAutoFit/>
          </a:bodyPr>
          <a:lstStyle/>
          <a:p>
            <a:pPr marL="171450" marR="0" lvl="0" indent="-171450" algn="just" defTabSz="914400" rtl="0" eaLnBrk="1" fontAlgn="auto" latinLnBrk="0" hangingPunct="1">
              <a:lnSpc>
                <a:spcPct val="150000"/>
              </a:lnSpc>
              <a:spcBef>
                <a:spcPts val="0"/>
              </a:spcBef>
              <a:spcAft>
                <a:spcPts val="0"/>
              </a:spcAft>
              <a:buClrTx/>
              <a:buSzTx/>
              <a:buFont typeface="Arial" panose="020B0502040204020203" pitchFamily="34" charset="0"/>
              <a:buChar char="•"/>
              <a:tabLst/>
              <a:defRPr/>
            </a:pPr>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a:p>
            <a:pPr marL="171450" indent="-171450" algn="just">
              <a:lnSpc>
                <a:spcPct val="150000"/>
              </a:lnSpc>
              <a:buFont typeface="Arial" panose="020B0502040204020203" pitchFamily="34" charset="0"/>
              <a:buChar char="•"/>
            </a:pPr>
            <a:r>
              <a:rPr lang="tr-TR" sz="1200" dirty="0">
                <a:solidFill>
                  <a:prstClr val="black"/>
                </a:solidFill>
                <a:latin typeface="Calibri"/>
              </a:rPr>
              <a:t>Tüm profesyonel koçlara, koçluk yolculukları boyunca, koçluğu geliştiren, eğitim, donanım, unvan alma vb. alanlarında her anlamda destek veren ve koçluk denince ilk akla gelen akademi olmayı hedefliyoruz.</a:t>
            </a:r>
          </a:p>
          <a:p>
            <a:pPr marL="171450" indent="-171450" algn="just">
              <a:lnSpc>
                <a:spcPct val="150000"/>
              </a:lnSpc>
              <a:buFont typeface="Arial" panose="020B0502040204020203" pitchFamily="34" charset="0"/>
              <a:buChar char="•"/>
            </a:pPr>
            <a:r>
              <a:rPr lang="tr-TR" sz="1200" dirty="0">
                <a:solidFill>
                  <a:prstClr val="black"/>
                </a:solidFill>
                <a:latin typeface="Calibri"/>
              </a:rPr>
              <a:t>Profesyonel iş hayatında Kurumsal Koçluk Kültürü'nün yaratılması ve İş hayatındaki organizasyonların  içinden yeni dünya liderleri çıkarabilmeleri için gereken Kurum İçi Koçluk ve Kurum İçi </a:t>
            </a:r>
            <a:r>
              <a:rPr lang="tr-TR" sz="1200" dirty="0" err="1">
                <a:solidFill>
                  <a:prstClr val="black"/>
                </a:solidFill>
                <a:latin typeface="Calibri"/>
              </a:rPr>
              <a:t>Mentorluk</a:t>
            </a:r>
            <a:r>
              <a:rPr lang="tr-TR" sz="1200" dirty="0">
                <a:solidFill>
                  <a:prstClr val="black"/>
                </a:solidFill>
                <a:latin typeface="Calibri"/>
              </a:rPr>
              <a:t> projeleri yürütüyoruz.</a:t>
            </a:r>
          </a:p>
          <a:p>
            <a:pPr marL="171450" marR="0" lvl="0" indent="-171450" algn="just" defTabSz="914400" rtl="0" eaLnBrk="1" fontAlgn="auto" latinLnBrk="0" hangingPunct="1">
              <a:lnSpc>
                <a:spcPct val="150000"/>
              </a:lnSpc>
              <a:spcBef>
                <a:spcPts val="0"/>
              </a:spcBef>
              <a:spcAft>
                <a:spcPts val="0"/>
              </a:spcAft>
              <a:buClrTx/>
              <a:buSzTx/>
              <a:buFont typeface="Arial" panose="020B0502040204020203" pitchFamily="34" charset="0"/>
              <a:buChar char="•"/>
              <a:tabLst/>
              <a:defRPr/>
            </a:pPr>
            <a:r>
              <a:rPr kumimoji="0" lang="tr-TR" sz="1200" b="0" i="0" u="none" strike="noStrike" kern="1200" cap="none" spc="0" normalizeH="0" baseline="0" noProof="0" dirty="0">
                <a:ln>
                  <a:noFill/>
                </a:ln>
                <a:solidFill>
                  <a:prstClr val="black"/>
                </a:solidFill>
                <a:effectLst/>
                <a:uLnTx/>
                <a:uFillTx/>
                <a:latin typeface="Calibri"/>
                <a:ea typeface="+mn-ea"/>
                <a:cs typeface="+mn-cs"/>
              </a:rPr>
              <a:t>Her yeni programımızı, en yeni yetkinlikler ve ICF etik değerleriyle hazırlayıp, koç ve </a:t>
            </a:r>
            <a:r>
              <a:rPr kumimoji="0" lang="tr-TR" sz="1200" b="0" i="0" u="none" strike="noStrike" kern="1200" cap="none" spc="0" normalizeH="0" baseline="0" noProof="0" dirty="0" err="1">
                <a:ln>
                  <a:noFill/>
                </a:ln>
                <a:solidFill>
                  <a:prstClr val="black"/>
                </a:solidFill>
                <a:effectLst/>
                <a:uLnTx/>
                <a:uFillTx/>
                <a:latin typeface="Calibri"/>
                <a:ea typeface="+mn-ea"/>
                <a:cs typeface="+mn-cs"/>
              </a:rPr>
              <a:t>mentorların</a:t>
            </a:r>
            <a:r>
              <a:rPr kumimoji="0" lang="tr-TR" sz="1200" b="0" i="0" u="none" strike="noStrike" kern="1200" cap="none" spc="0" normalizeH="0" baseline="0" noProof="0" dirty="0">
                <a:ln>
                  <a:noFill/>
                </a:ln>
                <a:solidFill>
                  <a:prstClr val="black"/>
                </a:solidFill>
                <a:effectLst/>
                <a:uLnTx/>
                <a:uFillTx/>
                <a:latin typeface="Calibri"/>
                <a:ea typeface="+mn-ea"/>
                <a:cs typeface="+mn-cs"/>
              </a:rPr>
              <a:t> günümüzde sahip olması gereken yetkinlikleri ve güncel gelişmeleri sizlere akta</a:t>
            </a:r>
            <a:r>
              <a:rPr lang="tr-TR" sz="1200" dirty="0" err="1">
                <a:solidFill>
                  <a:prstClr val="black"/>
                </a:solidFill>
                <a:latin typeface="Calibri"/>
              </a:rPr>
              <a:t>rıyoruz</a:t>
            </a:r>
            <a:r>
              <a:rPr lang="tr-TR" sz="1200" dirty="0">
                <a:solidFill>
                  <a:prstClr val="black"/>
                </a:solidFill>
                <a:latin typeface="Calibri"/>
              </a:rPr>
              <a:t>.</a:t>
            </a:r>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just" defTabSz="914400" rtl="0" eaLnBrk="1" fontAlgn="auto" latinLnBrk="0" hangingPunct="1">
              <a:lnSpc>
                <a:spcPct val="150000"/>
              </a:lnSpc>
              <a:spcBef>
                <a:spcPts val="0"/>
              </a:spcBef>
              <a:spcAft>
                <a:spcPts val="0"/>
              </a:spcAft>
              <a:buClrTx/>
              <a:buSzTx/>
              <a:buFont typeface="Arial" panose="020B0502040204020203" pitchFamily="34" charset="0"/>
              <a:buChar char="•"/>
              <a:tabLst/>
              <a:defRPr/>
            </a:pPr>
            <a:r>
              <a:rPr kumimoji="0" lang="tr-TR" sz="1200" b="0" i="0" u="none" strike="noStrike" kern="1200" cap="none" spc="0" normalizeH="0" baseline="0" noProof="0" dirty="0">
                <a:ln>
                  <a:noFill/>
                </a:ln>
                <a:solidFill>
                  <a:prstClr val="black"/>
                </a:solidFill>
                <a:effectLst/>
                <a:uLnTx/>
                <a:uFillTx/>
                <a:latin typeface="Calibri"/>
                <a:ea typeface="+mn-ea"/>
                <a:cs typeface="+mn-cs"/>
              </a:rPr>
              <a:t>Gönüllü koçlarımıza dünya koçluk platformlarına üye olabilmeleri için yol gösteriyoruz.</a:t>
            </a:r>
          </a:p>
          <a:p>
            <a:pPr marL="171450" marR="0" lvl="0" indent="-171450" algn="just" defTabSz="914400" rtl="0" eaLnBrk="1" fontAlgn="auto" latinLnBrk="0" hangingPunct="1">
              <a:lnSpc>
                <a:spcPct val="150000"/>
              </a:lnSpc>
              <a:spcBef>
                <a:spcPts val="0"/>
              </a:spcBef>
              <a:spcAft>
                <a:spcPts val="0"/>
              </a:spcAft>
              <a:buClrTx/>
              <a:buSzTx/>
              <a:buFont typeface="Arial" panose="020B0502040204020203" pitchFamily="34" charset="0"/>
              <a:buChar char="•"/>
              <a:tabLst/>
              <a:defRPr/>
            </a:pPr>
            <a:r>
              <a:rPr kumimoji="0" lang="tr-TR" sz="1200" b="0" i="0" u="none" strike="noStrike" kern="1200" cap="none" spc="0" normalizeH="0" baseline="0" noProof="0" dirty="0">
                <a:ln>
                  <a:noFill/>
                </a:ln>
                <a:solidFill>
                  <a:prstClr val="black"/>
                </a:solidFill>
                <a:effectLst/>
                <a:uLnTx/>
                <a:uFillTx/>
                <a:latin typeface="Calibri"/>
                <a:ea typeface="+mn-ea"/>
                <a:cs typeface="+mn-cs"/>
              </a:rPr>
              <a:t>PDRICMA bünyesinde yer alan koçlarımız ile </a:t>
            </a:r>
            <a:r>
              <a:rPr kumimoji="0" lang="tr-TR" sz="1200" b="0" i="0" u="none" strike="noStrike" kern="1200" cap="none" spc="0" normalizeH="0" baseline="0" noProof="0" dirty="0">
                <a:ln>
                  <a:noFill/>
                </a:ln>
                <a:solidFill>
                  <a:prstClr val="black"/>
                </a:solidFill>
                <a:effectLst/>
                <a:uLnTx/>
                <a:uFillTx/>
                <a:latin typeface="Calibri"/>
                <a:ea typeface="+mn-ea"/>
                <a:cs typeface="+mn-cs"/>
                <a:hlinkClick r:id="rId3"/>
              </a:rPr>
              <a:t>https://pdricma.com.tr/koc-havuzumuz</a:t>
            </a:r>
            <a:r>
              <a:rPr kumimoji="0" lang="tr-TR" sz="1200" b="0" i="0" u="none" strike="noStrike" kern="1200" cap="none" spc="0" normalizeH="0" baseline="0" noProof="0" dirty="0">
                <a:ln>
                  <a:noFill/>
                </a:ln>
                <a:solidFill>
                  <a:prstClr val="black"/>
                </a:solidFill>
                <a:effectLst/>
                <a:uLnTx/>
                <a:uFillTx/>
                <a:latin typeface="Calibri"/>
                <a:ea typeface="+mn-ea"/>
                <a:cs typeface="+mn-cs"/>
              </a:rPr>
              <a:t> sektördeki en fazla sayıda Profesyonel Koçu bünyesinde bulunduran akademi olarak, çeşitliliğimizi sizlere sunuyoruz.</a:t>
            </a:r>
          </a:p>
          <a:p>
            <a:pPr marL="171450" marR="0" lvl="0" indent="-171450" algn="just" defTabSz="914400" rtl="0" eaLnBrk="1" fontAlgn="auto" latinLnBrk="0" hangingPunct="1">
              <a:lnSpc>
                <a:spcPct val="150000"/>
              </a:lnSpc>
              <a:spcBef>
                <a:spcPts val="0"/>
              </a:spcBef>
              <a:spcAft>
                <a:spcPts val="0"/>
              </a:spcAft>
              <a:buClrTx/>
              <a:buSzTx/>
              <a:buFont typeface="Arial" panose="020B0502040204020203" pitchFamily="34" charset="0"/>
              <a:buChar char="•"/>
              <a:tabLst/>
              <a:defRPr/>
            </a:pPr>
            <a:r>
              <a:rPr kumimoji="0" lang="tr-TR" sz="1200" b="0" i="0" u="none" strike="noStrike" kern="1200" cap="none" spc="0" normalizeH="0" baseline="0" noProof="0" dirty="0">
                <a:ln>
                  <a:noFill/>
                </a:ln>
                <a:solidFill>
                  <a:prstClr val="black"/>
                </a:solidFill>
                <a:effectLst/>
                <a:uLnTx/>
                <a:uFillTx/>
                <a:latin typeface="Calibri"/>
                <a:ea typeface="+mn-ea"/>
                <a:cs typeface="+mn-cs"/>
              </a:rPr>
              <a:t>Koçluk yolculuğunda güçlü ve istikrarlı bir şekilde ilerleyen, ICF unvan sahibi koçlarımıza, kriterleri karşılamaları halinde, PDRICMA bünyesinde yer alma fırsatı veriyoruz.</a:t>
            </a:r>
          </a:p>
          <a:p>
            <a:pPr marL="171450" marR="0" lvl="0" indent="-171450" algn="just" defTabSz="914400" rtl="0" eaLnBrk="1" fontAlgn="auto" latinLnBrk="0" hangingPunct="1">
              <a:lnSpc>
                <a:spcPct val="150000"/>
              </a:lnSpc>
              <a:spcBef>
                <a:spcPts val="0"/>
              </a:spcBef>
              <a:spcAft>
                <a:spcPts val="0"/>
              </a:spcAft>
              <a:buClrTx/>
              <a:buSzTx/>
              <a:buFont typeface="Arial" panose="020B0502040204020203" pitchFamily="34" charset="0"/>
              <a:buChar char="•"/>
              <a:tabLst/>
              <a:defRPr/>
            </a:pPr>
            <a:r>
              <a:rPr kumimoji="0" lang="tr-TR" sz="1200" b="0" i="0" u="none" strike="noStrike" kern="1200" cap="none" spc="0" normalizeH="0" baseline="0" noProof="0" dirty="0">
                <a:ln>
                  <a:noFill/>
                </a:ln>
                <a:solidFill>
                  <a:prstClr val="black"/>
                </a:solidFill>
                <a:effectLst/>
                <a:uLnTx/>
                <a:uFillTx/>
                <a:latin typeface="Calibri"/>
                <a:ea typeface="+mn-ea"/>
                <a:cs typeface="+mn-cs"/>
              </a:rPr>
              <a:t>Koçluk programımızı bitiren koçlarımıza yaşam boyu sürdürülebilir eğitim ve gelişim desteği sunmak adına PDR Group bünyesindeki programlarımızda belli oranlarda indirimler sağlıyoruz.</a:t>
            </a:r>
          </a:p>
          <a:p>
            <a:pPr marL="171450" marR="0" lvl="0" indent="-171450" algn="just" defTabSz="914400" rtl="0" eaLnBrk="1" fontAlgn="auto" latinLnBrk="0" hangingPunct="1">
              <a:lnSpc>
                <a:spcPct val="150000"/>
              </a:lnSpc>
              <a:spcBef>
                <a:spcPts val="0"/>
              </a:spcBef>
              <a:spcAft>
                <a:spcPts val="0"/>
              </a:spcAft>
              <a:buClrTx/>
              <a:buSzTx/>
              <a:buFont typeface="Arial" panose="020B0502040204020203" pitchFamily="34" charset="0"/>
              <a:buChar char="•"/>
              <a:tabLst/>
              <a:defRPr/>
            </a:pPr>
            <a:r>
              <a:rPr kumimoji="0" lang="tr-TR" sz="1200" b="0" i="0" u="none" strike="noStrike" kern="1200" cap="none" spc="0" normalizeH="0" baseline="0" noProof="0" dirty="0">
                <a:ln>
                  <a:noFill/>
                </a:ln>
                <a:solidFill>
                  <a:prstClr val="black"/>
                </a:solidFill>
                <a:effectLst/>
                <a:uLnTx/>
                <a:uFillTx/>
                <a:latin typeface="Calibri"/>
                <a:ea typeface="+mn-ea"/>
                <a:cs typeface="+mn-cs"/>
              </a:rPr>
              <a:t>Türkiye ve dünyada tanınmış koçları, deneyimlerini paylaşmak üzere sizlerle </a:t>
            </a:r>
            <a:r>
              <a:rPr lang="tr-TR" sz="1200" dirty="0">
                <a:solidFill>
                  <a:prstClr val="black"/>
                </a:solidFill>
                <a:latin typeface="Calibri"/>
              </a:rPr>
              <a:t>buluşturuyoruz.</a:t>
            </a:r>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just" defTabSz="914400" rtl="0" eaLnBrk="1" fontAlgn="auto" latinLnBrk="0" hangingPunct="1">
              <a:lnSpc>
                <a:spcPct val="150000"/>
              </a:lnSpc>
              <a:spcBef>
                <a:spcPts val="0"/>
              </a:spcBef>
              <a:spcAft>
                <a:spcPts val="0"/>
              </a:spcAft>
              <a:buClrTx/>
              <a:buSzTx/>
              <a:buFont typeface="Arial" panose="020B0502040204020203" pitchFamily="34" charset="0"/>
              <a:buChar char="•"/>
              <a:tabLst/>
              <a:defRPr/>
            </a:pPr>
            <a:r>
              <a:rPr kumimoji="0" lang="tr-TR" sz="1200" b="0" i="0" u="none" strike="noStrike" kern="1200" cap="none" spc="0" normalizeH="0" baseline="0" noProof="0" dirty="0">
                <a:ln>
                  <a:noFill/>
                </a:ln>
                <a:solidFill>
                  <a:prstClr val="black"/>
                </a:solidFill>
                <a:effectLst/>
                <a:uLnTx/>
                <a:uFillTx/>
                <a:latin typeface="Calibri"/>
                <a:ea typeface="+mn-ea"/>
                <a:cs typeface="+mn-cs"/>
              </a:rPr>
              <a:t>Programlarımız içerisinde sektöründe öncü şirketlerin üst seviye liderleri ile koçlarımızı buluşturarak, iş dünyasının koçluk ihtiyaçlarını ilk ağızdan duymanızı sağlıyoruz.</a:t>
            </a:r>
          </a:p>
          <a:p>
            <a:pPr marL="171450" marR="0" lvl="0" indent="-171450" algn="just" defTabSz="914400" rtl="0" eaLnBrk="1" fontAlgn="auto" latinLnBrk="0" hangingPunct="1">
              <a:lnSpc>
                <a:spcPct val="150000"/>
              </a:lnSpc>
              <a:spcBef>
                <a:spcPts val="0"/>
              </a:spcBef>
              <a:spcAft>
                <a:spcPts val="0"/>
              </a:spcAft>
              <a:buClrTx/>
              <a:buSzTx/>
              <a:buFont typeface="Arial" panose="020B0502040204020203" pitchFamily="34" charset="0"/>
              <a:buChar char="•"/>
              <a:tabLst/>
              <a:defRPr/>
            </a:pPr>
            <a:r>
              <a:rPr kumimoji="0" lang="tr-TR" sz="1200" b="0" i="0" u="none" strike="noStrike" kern="1200" cap="none" spc="0" normalizeH="0" baseline="0" noProof="0" dirty="0">
                <a:ln>
                  <a:noFill/>
                </a:ln>
                <a:solidFill>
                  <a:prstClr val="black"/>
                </a:solidFill>
                <a:effectLst/>
                <a:uLnTx/>
                <a:uFillTx/>
                <a:latin typeface="Calibri"/>
                <a:ea typeface="+mn-ea"/>
                <a:cs typeface="+mn-cs"/>
              </a:rPr>
              <a:t>ICF Onaylı PDRICMA Profesyonel Koçluk </a:t>
            </a:r>
            <a:r>
              <a:rPr lang="tr-TR" sz="1200" dirty="0">
                <a:solidFill>
                  <a:prstClr val="black"/>
                </a:solidFill>
                <a:latin typeface="Calibri"/>
              </a:rPr>
              <a:t>Eğitim</a:t>
            </a:r>
            <a:r>
              <a:rPr kumimoji="0" lang="tr-TR" sz="1200" b="0" i="0" u="none" strike="noStrike" kern="1200" cap="none" spc="0" normalizeH="0" baseline="0" noProof="0" dirty="0">
                <a:ln>
                  <a:noFill/>
                </a:ln>
                <a:solidFill>
                  <a:prstClr val="black"/>
                </a:solidFill>
                <a:effectLst/>
                <a:uLnTx/>
                <a:uFillTx/>
                <a:latin typeface="Calibri"/>
                <a:ea typeface="+mn-ea"/>
                <a:cs typeface="+mn-cs"/>
              </a:rPr>
              <a:t> Programlarımızı tamamlayan koçlarımıza, belirlenen kriterleri karşılamaları halinde, ilerleyen programlarımızda asistanlık yaparak, pratik edinmelerini sağlıyoruz.</a:t>
            </a:r>
          </a:p>
          <a:p>
            <a:pPr marL="171450" marR="0" lvl="0" indent="-171450" algn="just" defTabSz="914400" rtl="0" eaLnBrk="1" fontAlgn="auto" latinLnBrk="0" hangingPunct="1">
              <a:lnSpc>
                <a:spcPct val="150000"/>
              </a:lnSpc>
              <a:spcBef>
                <a:spcPts val="0"/>
              </a:spcBef>
              <a:spcAft>
                <a:spcPts val="0"/>
              </a:spcAft>
              <a:buClrTx/>
              <a:buSzTx/>
              <a:buFont typeface="Arial" panose="020B0502040204020203" pitchFamily="34" charset="0"/>
              <a:buChar char="•"/>
              <a:tabLst/>
              <a:defRPr/>
            </a:pPr>
            <a:r>
              <a:rPr kumimoji="0" lang="tr-TR" sz="1200" b="0" i="0" u="none" strike="noStrike" kern="1200" cap="none" spc="0" normalizeH="0" baseline="0" noProof="0" dirty="0">
                <a:ln>
                  <a:noFill/>
                </a:ln>
                <a:solidFill>
                  <a:prstClr val="black"/>
                </a:solidFill>
                <a:effectLst/>
                <a:uLnTx/>
                <a:uFillTx/>
                <a:latin typeface="Calibri"/>
                <a:ea typeface="+mn-ea"/>
                <a:cs typeface="+mn-cs"/>
              </a:rPr>
              <a:t>PDRICMA Eğitim Programlarımıza katılan katılımcılarımızı, program içinde farklı envanter ve ölçümlemeler ile destekliyoruz.</a:t>
            </a:r>
          </a:p>
          <a:p>
            <a:pPr marL="171450" marR="0" lvl="0" indent="-171450" algn="just" defTabSz="914400" rtl="0" eaLnBrk="1" fontAlgn="auto" latinLnBrk="0" hangingPunct="1">
              <a:lnSpc>
                <a:spcPct val="150000"/>
              </a:lnSpc>
              <a:spcBef>
                <a:spcPts val="0"/>
              </a:spcBef>
              <a:spcAft>
                <a:spcPts val="0"/>
              </a:spcAft>
              <a:buClrTx/>
              <a:buSzTx/>
              <a:buFont typeface="Arial" panose="020B0502040204020203" pitchFamily="34" charset="0"/>
              <a:buChar char="•"/>
              <a:tabLst/>
              <a:defRPr/>
            </a:pPr>
            <a:r>
              <a:rPr kumimoji="0" lang="tr-TR" sz="1200" b="0" i="0" u="none" strike="noStrike" kern="1200" cap="none" spc="0" normalizeH="0" baseline="0" noProof="0" dirty="0">
                <a:ln>
                  <a:noFill/>
                </a:ln>
                <a:solidFill>
                  <a:prstClr val="black"/>
                </a:solidFill>
                <a:effectLst/>
                <a:uLnTx/>
                <a:uFillTx/>
                <a:latin typeface="Calibri"/>
                <a:ea typeface="+mn-ea"/>
                <a:cs typeface="+mn-cs"/>
              </a:rPr>
              <a:t>“Askıda Koçluk” projelerimizle, PDRICMA Mezunlarımızın</a:t>
            </a:r>
            <a:r>
              <a:rPr lang="tr-TR" sz="1200" dirty="0">
                <a:solidFill>
                  <a:prstClr val="black"/>
                </a:solidFill>
                <a:latin typeface="Calibri"/>
              </a:rPr>
              <a:t> koçluk almak isteyen kişilerle </a:t>
            </a:r>
            <a:r>
              <a:rPr kumimoji="0" lang="tr-TR" sz="1200" b="0" i="0" u="none" strike="noStrike" kern="1200" cap="none" spc="0" normalizeH="0" baseline="0" noProof="0" dirty="0">
                <a:ln>
                  <a:noFill/>
                </a:ln>
                <a:solidFill>
                  <a:prstClr val="black"/>
                </a:solidFill>
                <a:effectLst/>
                <a:uLnTx/>
                <a:uFillTx/>
                <a:latin typeface="Calibri"/>
                <a:ea typeface="+mn-ea"/>
                <a:cs typeface="+mn-cs"/>
              </a:rPr>
              <a:t> buluşmasına ve koçluk saatleri konusunda deneyim kazanmasına destek oluyoruz.</a:t>
            </a:r>
          </a:p>
          <a:p>
            <a:pPr marL="171450" marR="0" lvl="0" indent="-171450" algn="just" defTabSz="914400" rtl="0" eaLnBrk="1" fontAlgn="auto" latinLnBrk="0" hangingPunct="1">
              <a:lnSpc>
                <a:spcPct val="150000"/>
              </a:lnSpc>
              <a:spcBef>
                <a:spcPts val="0"/>
              </a:spcBef>
              <a:spcAft>
                <a:spcPts val="0"/>
              </a:spcAft>
              <a:buClrTx/>
              <a:buSzTx/>
              <a:buFont typeface="Arial" panose="020B0502040204020203" pitchFamily="34" charset="0"/>
              <a:buChar char="•"/>
              <a:tabLst/>
              <a:defRPr/>
            </a:pPr>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Metin kutusu 4">
            <a:extLst>
              <a:ext uri="{FF2B5EF4-FFF2-40B4-BE49-F238E27FC236}">
                <a16:creationId xmlns:a16="http://schemas.microsoft.com/office/drawing/2014/main" id="{9BE6F781-B940-45B3-89C3-1FAFDA631CAD}"/>
              </a:ext>
            </a:extLst>
          </p:cNvPr>
          <p:cNvSpPr txBox="1"/>
          <p:nvPr/>
        </p:nvSpPr>
        <p:spPr>
          <a:xfrm>
            <a:off x="5956258" y="9998075"/>
            <a:ext cx="2654880" cy="553998"/>
          </a:xfrm>
          <a:prstGeom prst="rect">
            <a:avLst/>
          </a:prstGeom>
          <a:noFill/>
        </p:spPr>
        <p:txBody>
          <a:bodyPr wrap="square" rtlCol="0">
            <a:spAutoFit/>
          </a:bodyPr>
          <a:lstStyle/>
          <a:p>
            <a:r>
              <a:rPr lang="tr-TR" sz="1200" dirty="0">
                <a:hlinkClick r:id="rId4"/>
              </a:rPr>
              <a:t>www.pdricma.com.tr</a:t>
            </a:r>
            <a:endParaRPr lang="tr-TR" sz="1200" dirty="0"/>
          </a:p>
          <a:p>
            <a:endParaRPr lang="tr-TR" dirty="0"/>
          </a:p>
        </p:txBody>
      </p:sp>
      <p:pic>
        <p:nvPicPr>
          <p:cNvPr id="10" name="object 20">
            <a:extLst>
              <a:ext uri="{FF2B5EF4-FFF2-40B4-BE49-F238E27FC236}">
                <a16:creationId xmlns:a16="http://schemas.microsoft.com/office/drawing/2014/main" id="{21A062EF-6A61-4176-A2D5-9F87D40D0E2A}"/>
              </a:ext>
            </a:extLst>
          </p:cNvPr>
          <p:cNvPicPr/>
          <p:nvPr/>
        </p:nvPicPr>
        <p:blipFill>
          <a:blip r:embed="rId5" cstate="print"/>
          <a:stretch>
            <a:fillRect/>
          </a:stretch>
        </p:blipFill>
        <p:spPr>
          <a:xfrm>
            <a:off x="1035050" y="822297"/>
            <a:ext cx="1583963" cy="1403378"/>
          </a:xfrm>
          <a:prstGeom prst="rect">
            <a:avLst/>
          </a:prstGeom>
        </p:spPr>
      </p:pic>
      <p:pic>
        <p:nvPicPr>
          <p:cNvPr id="11" name="object 21">
            <a:extLst>
              <a:ext uri="{FF2B5EF4-FFF2-40B4-BE49-F238E27FC236}">
                <a16:creationId xmlns:a16="http://schemas.microsoft.com/office/drawing/2014/main" id="{3A20E47E-7273-4C77-83A7-F70A79A8259F}"/>
              </a:ext>
            </a:extLst>
          </p:cNvPr>
          <p:cNvPicPr/>
          <p:nvPr/>
        </p:nvPicPr>
        <p:blipFill>
          <a:blip r:embed="rId6" cstate="print"/>
          <a:stretch>
            <a:fillRect/>
          </a:stretch>
        </p:blipFill>
        <p:spPr>
          <a:xfrm>
            <a:off x="2858316" y="777875"/>
            <a:ext cx="1583963" cy="1403379"/>
          </a:xfrm>
          <a:prstGeom prst="rect">
            <a:avLst/>
          </a:prstGeom>
        </p:spPr>
      </p:pic>
      <p:pic>
        <p:nvPicPr>
          <p:cNvPr id="12" name="object 22">
            <a:extLst>
              <a:ext uri="{FF2B5EF4-FFF2-40B4-BE49-F238E27FC236}">
                <a16:creationId xmlns:a16="http://schemas.microsoft.com/office/drawing/2014/main" id="{518A3DD2-1560-4BF0-8D11-83A21A78BDEE}"/>
              </a:ext>
            </a:extLst>
          </p:cNvPr>
          <p:cNvPicPr/>
          <p:nvPr/>
        </p:nvPicPr>
        <p:blipFill>
          <a:blip r:embed="rId7" cstate="print"/>
          <a:stretch>
            <a:fillRect/>
          </a:stretch>
        </p:blipFill>
        <p:spPr>
          <a:xfrm>
            <a:off x="4845050" y="777875"/>
            <a:ext cx="1583963" cy="1403378"/>
          </a:xfrm>
          <a:prstGeom prst="rect">
            <a:avLst/>
          </a:prstGeom>
        </p:spPr>
      </p:pic>
    </p:spTree>
    <p:custDataLst>
      <p:tags r:id="rId1"/>
    </p:custDataLst>
    <p:extLst>
      <p:ext uri="{BB962C8B-B14F-4D97-AF65-F5344CB8AC3E}">
        <p14:creationId xmlns:p14="http://schemas.microsoft.com/office/powerpoint/2010/main" val="2217963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3">
            <a:extLst>
              <a:ext uri="{FF2B5EF4-FFF2-40B4-BE49-F238E27FC236}">
                <a16:creationId xmlns:a16="http://schemas.microsoft.com/office/drawing/2014/main" id="{B6A1F491-F677-43A2-A8CA-8D2D3BF930C8}"/>
              </a:ext>
            </a:extLst>
          </p:cNvPr>
          <p:cNvSpPr txBox="1">
            <a:spLocks/>
          </p:cNvSpPr>
          <p:nvPr/>
        </p:nvSpPr>
        <p:spPr>
          <a:xfrm>
            <a:off x="607062" y="1246206"/>
            <a:ext cx="6342376" cy="382156"/>
          </a:xfrm>
          <a:prstGeom prst="rect">
            <a:avLst/>
          </a:prstGeom>
        </p:spPr>
        <p:txBody>
          <a:bodyPr vert="horz" wrap="square" lIns="0" tIns="12700" rIns="0" bIns="0" rtlCol="0">
            <a:spAutoFit/>
          </a:bodyPr>
          <a:lstStyle>
            <a:lvl1pPr>
              <a:defRPr sz="2400" b="1" i="0">
                <a:solidFill>
                  <a:srgbClr val="202020"/>
                </a:solidFill>
                <a:latin typeface="Palatino Linotype"/>
                <a:ea typeface="+mj-ea"/>
                <a:cs typeface="Palatino Linotype"/>
              </a:defRPr>
            </a:lvl1pPr>
          </a:lstStyle>
          <a:p>
            <a:pPr marL="12700" algn="ctr" rtl="0">
              <a:spcBef>
                <a:spcPts val="100"/>
              </a:spcBef>
            </a:pPr>
            <a:r>
              <a:rPr lang="tr-TR" kern="1200" spc="-20" dirty="0">
                <a:latin typeface="+mn-lt"/>
                <a:ea typeface="+mn-ea"/>
                <a:cs typeface="+mn-cs"/>
              </a:rPr>
              <a:t>FAKÜLTE EKİBİMİZ VE KOÇ HAVUZUMUZ</a:t>
            </a:r>
          </a:p>
        </p:txBody>
      </p:sp>
      <p:pic>
        <p:nvPicPr>
          <p:cNvPr id="2" name="Resim 1">
            <a:extLst>
              <a:ext uri="{FF2B5EF4-FFF2-40B4-BE49-F238E27FC236}">
                <a16:creationId xmlns:a16="http://schemas.microsoft.com/office/drawing/2014/main" id="{A85EF796-8DE7-A98A-B6F6-A5CEA86E97FE}"/>
              </a:ext>
            </a:extLst>
          </p:cNvPr>
          <p:cNvPicPr>
            <a:picLocks noChangeAspect="1"/>
          </p:cNvPicPr>
          <p:nvPr/>
        </p:nvPicPr>
        <p:blipFill>
          <a:blip r:embed="rId4"/>
          <a:stretch>
            <a:fillRect/>
          </a:stretch>
        </p:blipFill>
        <p:spPr>
          <a:xfrm>
            <a:off x="314609" y="2123793"/>
            <a:ext cx="7241891" cy="2892820"/>
          </a:xfrm>
          <a:prstGeom prst="rect">
            <a:avLst/>
          </a:prstGeom>
        </p:spPr>
      </p:pic>
      <p:pic>
        <p:nvPicPr>
          <p:cNvPr id="3" name="Resim 2">
            <a:extLst>
              <a:ext uri="{FF2B5EF4-FFF2-40B4-BE49-F238E27FC236}">
                <a16:creationId xmlns:a16="http://schemas.microsoft.com/office/drawing/2014/main" id="{85FC5841-7801-B5BA-D82F-E91BB2D74CB7}"/>
              </a:ext>
            </a:extLst>
          </p:cNvPr>
          <p:cNvPicPr>
            <a:picLocks noChangeAspect="1"/>
          </p:cNvPicPr>
          <p:nvPr/>
        </p:nvPicPr>
        <p:blipFill>
          <a:blip r:embed="rId5"/>
          <a:stretch>
            <a:fillRect/>
          </a:stretch>
        </p:blipFill>
        <p:spPr>
          <a:xfrm>
            <a:off x="441695" y="5065645"/>
            <a:ext cx="4587167" cy="2560127"/>
          </a:xfrm>
          <a:prstGeom prst="rect">
            <a:avLst/>
          </a:prstGeom>
        </p:spPr>
      </p:pic>
      <p:pic>
        <p:nvPicPr>
          <p:cNvPr id="7" name="Resim 6">
            <a:extLst>
              <a:ext uri="{FF2B5EF4-FFF2-40B4-BE49-F238E27FC236}">
                <a16:creationId xmlns:a16="http://schemas.microsoft.com/office/drawing/2014/main" id="{E45330DA-52CB-30E5-629A-82B41DA7ACC3}"/>
              </a:ext>
            </a:extLst>
          </p:cNvPr>
          <p:cNvPicPr>
            <a:picLocks noChangeAspect="1"/>
          </p:cNvPicPr>
          <p:nvPr/>
        </p:nvPicPr>
        <p:blipFill>
          <a:blip r:embed="rId6"/>
          <a:stretch>
            <a:fillRect/>
          </a:stretch>
        </p:blipFill>
        <p:spPr>
          <a:xfrm>
            <a:off x="5107799" y="5053270"/>
            <a:ext cx="2209800" cy="2572502"/>
          </a:xfrm>
          <a:prstGeom prst="rect">
            <a:avLst/>
          </a:prstGeom>
        </p:spPr>
      </p:pic>
      <p:pic>
        <p:nvPicPr>
          <p:cNvPr id="18" name="Resim 17">
            <a:extLst>
              <a:ext uri="{FF2B5EF4-FFF2-40B4-BE49-F238E27FC236}">
                <a16:creationId xmlns:a16="http://schemas.microsoft.com/office/drawing/2014/main" id="{0E906FEA-7683-1A9B-10D1-DA24A834B436}"/>
              </a:ext>
            </a:extLst>
          </p:cNvPr>
          <p:cNvPicPr>
            <a:picLocks noChangeAspect="1"/>
          </p:cNvPicPr>
          <p:nvPr/>
        </p:nvPicPr>
        <p:blipFill>
          <a:blip r:embed="rId7"/>
          <a:stretch>
            <a:fillRect/>
          </a:stretch>
        </p:blipFill>
        <p:spPr>
          <a:xfrm>
            <a:off x="1189254" y="7762833"/>
            <a:ext cx="5177992" cy="1234488"/>
          </a:xfrm>
          <a:prstGeom prst="rect">
            <a:avLst/>
          </a:prstGeom>
        </p:spPr>
      </p:pic>
      <p:pic>
        <p:nvPicPr>
          <p:cNvPr id="1026" name="Picture 2" descr="Dawid Wiącek on LinkedIn: ICF Member Badge was issued by International  Coaching Federation…">
            <a:extLst>
              <a:ext uri="{FF2B5EF4-FFF2-40B4-BE49-F238E27FC236}">
                <a16:creationId xmlns:a16="http://schemas.microsoft.com/office/drawing/2014/main" id="{C5F4BB2B-27C3-96CF-F687-C813E5C74D9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07703" y="195921"/>
            <a:ext cx="1548797" cy="811275"/>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650ADE6A-BA7D-D5D1-9DF0-1010B5834040}"/>
              </a:ext>
            </a:extLst>
          </p:cNvPr>
          <p:cNvSpPr txBox="1"/>
          <p:nvPr/>
        </p:nvSpPr>
        <p:spPr>
          <a:xfrm>
            <a:off x="3594223" y="9857498"/>
            <a:ext cx="5236952" cy="646331"/>
          </a:xfrm>
          <a:prstGeom prst="rect">
            <a:avLst/>
          </a:prstGeom>
          <a:noFill/>
        </p:spPr>
        <p:txBody>
          <a:bodyPr wrap="square">
            <a:spAutoFit/>
          </a:bodyPr>
          <a:lstStyle/>
          <a:p>
            <a:r>
              <a:rPr lang="tr-TR" dirty="0">
                <a:hlinkClick r:id="rId9"/>
              </a:rPr>
              <a:t>https://pdricma.com.tr/koc-havuzumuz</a:t>
            </a:r>
            <a:endParaRPr lang="tr-TR" dirty="0"/>
          </a:p>
          <a:p>
            <a:endParaRPr lang="tr-TR"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469615" y="1463675"/>
            <a:ext cx="4617269" cy="3352800"/>
          </a:xfrm>
          <a:prstGeom prst="rect">
            <a:avLst/>
          </a:prstGeom>
        </p:spPr>
      </p:pic>
      <p:sp>
        <p:nvSpPr>
          <p:cNvPr id="3" name="object 3"/>
          <p:cNvSpPr txBox="1">
            <a:spLocks noGrp="1"/>
          </p:cNvSpPr>
          <p:nvPr>
            <p:ph type="title"/>
          </p:nvPr>
        </p:nvSpPr>
        <p:spPr>
          <a:xfrm>
            <a:off x="1222259" y="912212"/>
            <a:ext cx="5576938" cy="382156"/>
          </a:xfrm>
          <a:prstGeom prst="rect">
            <a:avLst/>
          </a:prstGeom>
        </p:spPr>
        <p:txBody>
          <a:bodyPr vert="horz" wrap="square" lIns="0" tIns="12700" rIns="0" bIns="0" rtlCol="0">
            <a:spAutoFit/>
          </a:bodyPr>
          <a:lstStyle/>
          <a:p>
            <a:pPr marL="12700" algn="ctr" rtl="0">
              <a:spcBef>
                <a:spcPts val="100"/>
              </a:spcBef>
            </a:pPr>
            <a:r>
              <a:rPr lang="tr-TR" kern="1200" spc="-20" dirty="0">
                <a:latin typeface="+mn-lt"/>
                <a:ea typeface="+mn-ea"/>
                <a:cs typeface="+mn-cs"/>
              </a:rPr>
              <a:t>KOÇLUK VE MENTORLUK ÇÖZÜMLERİMİZ</a:t>
            </a:r>
            <a:endParaRPr kern="1200" spc="-20" dirty="0">
              <a:latin typeface="+mn-lt"/>
              <a:ea typeface="+mn-ea"/>
              <a:cs typeface="+mn-cs"/>
            </a:endParaRPr>
          </a:p>
        </p:txBody>
      </p:sp>
      <p:sp>
        <p:nvSpPr>
          <p:cNvPr id="4" name="object 4"/>
          <p:cNvSpPr txBox="1"/>
          <p:nvPr/>
        </p:nvSpPr>
        <p:spPr>
          <a:xfrm>
            <a:off x="501650" y="5121275"/>
            <a:ext cx="8534400" cy="5766707"/>
          </a:xfrm>
          <a:prstGeom prst="rect">
            <a:avLst/>
          </a:prstGeom>
        </p:spPr>
        <p:txBody>
          <a:bodyPr vert="horz" wrap="square" lIns="0" tIns="12700" rIns="0" bIns="0" rtlCol="0">
            <a:spAutoFit/>
          </a:bodyPr>
          <a:lstStyle/>
          <a:p>
            <a:pPr marL="298450" marR="2797810" indent="-285750">
              <a:lnSpc>
                <a:spcPct val="146700"/>
              </a:lnSpc>
              <a:spcBef>
                <a:spcPts val="100"/>
              </a:spcBef>
              <a:buFont typeface="Wingdings" panose="05000000000000000000" pitchFamily="2" charset="2"/>
              <a:buChar char="§"/>
            </a:pPr>
            <a:r>
              <a:rPr lang="tr-TR" sz="1450" spc="50" dirty="0">
                <a:cs typeface="Arial"/>
              </a:rPr>
              <a:t>Level 1 Profesyonel Koçluk Eğitimi (ICF Akredite)</a:t>
            </a:r>
          </a:p>
          <a:p>
            <a:pPr marL="298450" marR="2797810" indent="-285750">
              <a:lnSpc>
                <a:spcPct val="146700"/>
              </a:lnSpc>
              <a:spcBef>
                <a:spcPts val="100"/>
              </a:spcBef>
              <a:buFont typeface="Wingdings" panose="05000000000000000000" pitchFamily="2" charset="2"/>
              <a:buChar char="§"/>
            </a:pPr>
            <a:r>
              <a:rPr lang="tr-TR" sz="1450" spc="50" dirty="0">
                <a:cs typeface="Arial"/>
              </a:rPr>
              <a:t>Level 2 Profesyonel Koçluk Eğitimi (ICF Akredite)</a:t>
            </a:r>
          </a:p>
          <a:p>
            <a:pPr marL="298450" marR="2797810" indent="-285750">
              <a:lnSpc>
                <a:spcPct val="146700"/>
              </a:lnSpc>
              <a:spcBef>
                <a:spcPts val="100"/>
              </a:spcBef>
              <a:buFont typeface="Wingdings" panose="05000000000000000000" pitchFamily="2" charset="2"/>
              <a:buChar char="§"/>
            </a:pPr>
            <a:r>
              <a:rPr lang="tr-TR" sz="1450" spc="50" dirty="0">
                <a:cs typeface="Arial"/>
              </a:rPr>
              <a:t>Takım Koçluğu</a:t>
            </a:r>
          </a:p>
          <a:p>
            <a:pPr marL="298450" marR="2797810" indent="-285750">
              <a:lnSpc>
                <a:spcPct val="146700"/>
              </a:lnSpc>
              <a:spcBef>
                <a:spcPts val="100"/>
              </a:spcBef>
              <a:buFont typeface="Wingdings" panose="05000000000000000000" pitchFamily="2" charset="2"/>
              <a:buChar char="§"/>
            </a:pPr>
            <a:r>
              <a:rPr lang="tr-TR" sz="1450" spc="50" dirty="0">
                <a:cs typeface="Arial"/>
              </a:rPr>
              <a:t>Satış</a:t>
            </a:r>
            <a:r>
              <a:rPr lang="tr-TR" sz="1450" spc="130" dirty="0">
                <a:cs typeface="Arial"/>
              </a:rPr>
              <a:t> </a:t>
            </a:r>
            <a:r>
              <a:rPr lang="tr-TR" sz="1450" spc="55" dirty="0">
                <a:cs typeface="Arial"/>
              </a:rPr>
              <a:t>Koçluğu ( ICF – CCE Akredite)</a:t>
            </a:r>
          </a:p>
          <a:p>
            <a:pPr marL="298450" marR="2797810" indent="-285750">
              <a:lnSpc>
                <a:spcPct val="146700"/>
              </a:lnSpc>
              <a:spcBef>
                <a:spcPts val="100"/>
              </a:spcBef>
              <a:buFont typeface="Wingdings" panose="05000000000000000000" pitchFamily="2" charset="2"/>
              <a:buChar char="§"/>
            </a:pPr>
            <a:r>
              <a:rPr lang="tr-TR" sz="1450" spc="55" dirty="0">
                <a:cs typeface="Arial"/>
              </a:rPr>
              <a:t>Performans</a:t>
            </a:r>
            <a:r>
              <a:rPr lang="tr-TR" sz="1450" spc="100" dirty="0">
                <a:cs typeface="Arial"/>
              </a:rPr>
              <a:t> </a:t>
            </a:r>
            <a:r>
              <a:rPr lang="tr-TR" sz="1450" spc="55" dirty="0">
                <a:cs typeface="Arial"/>
              </a:rPr>
              <a:t>Koçluğu</a:t>
            </a:r>
          </a:p>
          <a:p>
            <a:pPr marL="298450" marR="2797810" indent="-285750">
              <a:lnSpc>
                <a:spcPct val="146700"/>
              </a:lnSpc>
              <a:spcBef>
                <a:spcPts val="100"/>
              </a:spcBef>
              <a:buFont typeface="Wingdings" panose="05000000000000000000" pitchFamily="2" charset="2"/>
              <a:buChar char="§"/>
            </a:pPr>
            <a:r>
              <a:rPr lang="tr-TR" sz="1450" spc="55" dirty="0">
                <a:cs typeface="Arial"/>
              </a:rPr>
              <a:t>Yönetici</a:t>
            </a:r>
            <a:r>
              <a:rPr lang="tr-TR" sz="1450" spc="125" dirty="0">
                <a:cs typeface="Arial"/>
              </a:rPr>
              <a:t> </a:t>
            </a:r>
            <a:r>
              <a:rPr lang="tr-TR" sz="1450" spc="55" dirty="0">
                <a:cs typeface="Arial"/>
              </a:rPr>
              <a:t>Koçluğu</a:t>
            </a:r>
            <a:endParaRPr lang="tr-TR" sz="1450" dirty="0">
              <a:cs typeface="Arial"/>
            </a:endParaRPr>
          </a:p>
          <a:p>
            <a:pPr marL="298450" marR="5080" indent="-285750">
              <a:lnSpc>
                <a:spcPct val="146700"/>
              </a:lnSpc>
              <a:buFont typeface="Wingdings" panose="05000000000000000000" pitchFamily="2" charset="2"/>
              <a:buChar char="§"/>
            </a:pPr>
            <a:r>
              <a:rPr lang="tr-TR" sz="1450" spc="40" dirty="0">
                <a:cs typeface="Arial"/>
              </a:rPr>
              <a:t>Üst</a:t>
            </a:r>
            <a:r>
              <a:rPr lang="tr-TR" sz="1450" spc="140" dirty="0">
                <a:cs typeface="Arial"/>
              </a:rPr>
              <a:t> </a:t>
            </a:r>
            <a:r>
              <a:rPr lang="tr-TR" sz="1450" spc="50" dirty="0">
                <a:cs typeface="Arial"/>
              </a:rPr>
              <a:t>Düzey</a:t>
            </a:r>
            <a:r>
              <a:rPr lang="tr-TR" sz="1450" spc="145" dirty="0">
                <a:cs typeface="Arial"/>
              </a:rPr>
              <a:t> </a:t>
            </a:r>
            <a:r>
              <a:rPr lang="tr-TR" sz="1450" spc="55" dirty="0">
                <a:cs typeface="Arial"/>
              </a:rPr>
              <a:t>Yönetici</a:t>
            </a:r>
            <a:r>
              <a:rPr lang="tr-TR" sz="1450" spc="145" dirty="0">
                <a:cs typeface="Arial"/>
              </a:rPr>
              <a:t> </a:t>
            </a:r>
            <a:r>
              <a:rPr lang="tr-TR" sz="1450" spc="55" dirty="0">
                <a:cs typeface="Arial"/>
              </a:rPr>
              <a:t>Koçluğu</a:t>
            </a:r>
            <a:r>
              <a:rPr lang="tr-TR" sz="1450" spc="145" dirty="0">
                <a:cs typeface="Arial"/>
              </a:rPr>
              <a:t> </a:t>
            </a:r>
            <a:r>
              <a:rPr lang="tr-TR" sz="1450" spc="-5" dirty="0">
                <a:cs typeface="Arial"/>
              </a:rPr>
              <a:t>/</a:t>
            </a:r>
            <a:r>
              <a:rPr lang="tr-TR" sz="1450" spc="145" dirty="0">
                <a:cs typeface="Arial"/>
              </a:rPr>
              <a:t> </a:t>
            </a:r>
            <a:r>
              <a:rPr lang="tr-TR" sz="1450" spc="55" dirty="0" err="1">
                <a:cs typeface="Arial"/>
              </a:rPr>
              <a:t>Executive</a:t>
            </a:r>
            <a:r>
              <a:rPr lang="tr-TR" sz="1450" spc="145" dirty="0">
                <a:cs typeface="Arial"/>
              </a:rPr>
              <a:t> </a:t>
            </a:r>
            <a:r>
              <a:rPr lang="tr-TR" sz="1450" spc="55" dirty="0" err="1">
                <a:cs typeface="Arial"/>
              </a:rPr>
              <a:t>Coaching</a:t>
            </a:r>
            <a:r>
              <a:rPr lang="tr-TR" sz="1450" spc="55" dirty="0">
                <a:cs typeface="Arial"/>
              </a:rPr>
              <a:t> </a:t>
            </a:r>
            <a:endParaRPr lang="tr-TR" sz="1450" spc="50" dirty="0">
              <a:cs typeface="Arial"/>
            </a:endParaRPr>
          </a:p>
          <a:p>
            <a:pPr marL="298450" marR="2797810" indent="-285750">
              <a:lnSpc>
                <a:spcPct val="146700"/>
              </a:lnSpc>
              <a:spcBef>
                <a:spcPts val="100"/>
              </a:spcBef>
              <a:buFont typeface="Wingdings" panose="05000000000000000000" pitchFamily="2" charset="2"/>
              <a:buChar char="§"/>
            </a:pPr>
            <a:r>
              <a:rPr lang="tr-TR" sz="1450" spc="50" dirty="0">
                <a:cs typeface="Arial"/>
              </a:rPr>
              <a:t>Kariyer Koçluğu</a:t>
            </a:r>
          </a:p>
          <a:p>
            <a:pPr marL="298450" marR="2797810" indent="-285750">
              <a:lnSpc>
                <a:spcPct val="146700"/>
              </a:lnSpc>
              <a:spcBef>
                <a:spcPts val="100"/>
              </a:spcBef>
              <a:buFont typeface="Wingdings" panose="05000000000000000000" pitchFamily="2" charset="2"/>
              <a:buChar char="§"/>
            </a:pPr>
            <a:r>
              <a:rPr sz="1450" spc="50" dirty="0" err="1">
                <a:cs typeface="Arial"/>
              </a:rPr>
              <a:t>Kurum</a:t>
            </a:r>
            <a:r>
              <a:rPr sz="1450" spc="120" dirty="0">
                <a:cs typeface="Arial"/>
              </a:rPr>
              <a:t> </a:t>
            </a:r>
            <a:r>
              <a:rPr sz="1450" spc="40" dirty="0" err="1">
                <a:cs typeface="Arial"/>
              </a:rPr>
              <a:t>İçi</a:t>
            </a:r>
            <a:r>
              <a:rPr sz="1450" spc="125" dirty="0">
                <a:cs typeface="Arial"/>
              </a:rPr>
              <a:t> </a:t>
            </a:r>
            <a:r>
              <a:rPr sz="1450" spc="55" dirty="0" err="1">
                <a:cs typeface="Arial"/>
              </a:rPr>
              <a:t>Mentorluk</a:t>
            </a:r>
            <a:r>
              <a:rPr sz="1450" spc="55" dirty="0">
                <a:cs typeface="Arial"/>
              </a:rPr>
              <a:t> </a:t>
            </a:r>
            <a:r>
              <a:rPr lang="tr-TR" sz="1450" spc="55" dirty="0">
                <a:cs typeface="Arial"/>
              </a:rPr>
              <a:t>Süreçleri</a:t>
            </a:r>
          </a:p>
          <a:p>
            <a:pPr marL="298450" marR="2797810" indent="-285750">
              <a:lnSpc>
                <a:spcPct val="146700"/>
              </a:lnSpc>
              <a:spcBef>
                <a:spcPts val="100"/>
              </a:spcBef>
              <a:buFont typeface="Wingdings" panose="05000000000000000000" pitchFamily="2" charset="2"/>
              <a:buChar char="§"/>
            </a:pPr>
            <a:r>
              <a:rPr lang="tr-TR" sz="1450" spc="55" dirty="0">
                <a:cs typeface="Arial"/>
              </a:rPr>
              <a:t>Kurum İçi Koçluk Süreçleri</a:t>
            </a:r>
          </a:p>
          <a:p>
            <a:pPr marL="298450" marR="2797810" indent="-285750">
              <a:lnSpc>
                <a:spcPct val="146700"/>
              </a:lnSpc>
              <a:spcBef>
                <a:spcPts val="100"/>
              </a:spcBef>
              <a:buFont typeface="Wingdings" panose="05000000000000000000" pitchFamily="2" charset="2"/>
              <a:buChar char="§"/>
            </a:pPr>
            <a:r>
              <a:rPr lang="tr-TR" sz="1450" spc="55" dirty="0">
                <a:cs typeface="Arial"/>
              </a:rPr>
              <a:t>Mentorluk Becerilerini Geliştirme Programı</a:t>
            </a:r>
          </a:p>
          <a:p>
            <a:pPr marL="298450" marR="2797810" indent="-285750">
              <a:lnSpc>
                <a:spcPct val="146700"/>
              </a:lnSpc>
              <a:spcBef>
                <a:spcPts val="100"/>
              </a:spcBef>
              <a:buFont typeface="Wingdings" panose="05000000000000000000" pitchFamily="2" charset="2"/>
              <a:buChar char="§"/>
            </a:pPr>
            <a:r>
              <a:rPr lang="tr-TR" sz="1450" spc="55" dirty="0" err="1">
                <a:cs typeface="Arial"/>
              </a:rPr>
              <a:t>Menti</a:t>
            </a:r>
            <a:r>
              <a:rPr lang="tr-TR" sz="1450" spc="55" dirty="0">
                <a:cs typeface="Arial"/>
              </a:rPr>
              <a:t> Programı</a:t>
            </a:r>
          </a:p>
          <a:p>
            <a:pPr marL="298450" marR="2797810" indent="-285750">
              <a:lnSpc>
                <a:spcPct val="146700"/>
              </a:lnSpc>
              <a:spcBef>
                <a:spcPts val="100"/>
              </a:spcBef>
              <a:buFont typeface="Wingdings" panose="05000000000000000000" pitchFamily="2" charset="2"/>
              <a:buChar char="§"/>
            </a:pPr>
            <a:r>
              <a:rPr lang="tr-TR" sz="1450" spc="55" dirty="0">
                <a:cs typeface="Arial"/>
              </a:rPr>
              <a:t>Tersine Mentorluk Programı</a:t>
            </a:r>
          </a:p>
          <a:p>
            <a:pPr marL="298450" marR="2797810" indent="-285750">
              <a:lnSpc>
                <a:spcPct val="146700"/>
              </a:lnSpc>
              <a:spcBef>
                <a:spcPts val="100"/>
              </a:spcBef>
              <a:buFont typeface="Wingdings" panose="05000000000000000000" pitchFamily="2" charset="2"/>
              <a:buChar char="§"/>
            </a:pPr>
            <a:r>
              <a:rPr lang="tr-TR" sz="1450" spc="55" dirty="0" err="1">
                <a:cs typeface="Arial"/>
              </a:rPr>
              <a:t>Unvanlanma</a:t>
            </a:r>
            <a:r>
              <a:rPr lang="tr-TR" sz="1450" spc="55" dirty="0">
                <a:cs typeface="Arial"/>
              </a:rPr>
              <a:t> </a:t>
            </a:r>
            <a:r>
              <a:rPr lang="tr-TR" sz="1450" spc="55" dirty="0" err="1">
                <a:cs typeface="Arial"/>
              </a:rPr>
              <a:t>Mentorluğu</a:t>
            </a:r>
            <a:endParaRPr lang="tr-TR" sz="1450" spc="55" dirty="0">
              <a:cs typeface="Arial"/>
            </a:endParaRPr>
          </a:p>
          <a:p>
            <a:pPr marL="298450" marR="2797810" indent="-285750">
              <a:lnSpc>
                <a:spcPct val="146700"/>
              </a:lnSpc>
              <a:spcBef>
                <a:spcPts val="100"/>
              </a:spcBef>
              <a:buFont typeface="Wingdings" panose="05000000000000000000" pitchFamily="2" charset="2"/>
              <a:buChar char="§"/>
            </a:pPr>
            <a:r>
              <a:rPr lang="tr-TR" sz="1450" spc="50" dirty="0">
                <a:cs typeface="Arial"/>
              </a:rPr>
              <a:t>Koçluk ve </a:t>
            </a:r>
            <a:r>
              <a:rPr lang="tr-TR" sz="1450" spc="50" dirty="0" err="1">
                <a:cs typeface="Arial"/>
              </a:rPr>
              <a:t>Mentorluk</a:t>
            </a:r>
            <a:r>
              <a:rPr lang="tr-TR" sz="1450" spc="50" dirty="0">
                <a:cs typeface="Arial"/>
              </a:rPr>
              <a:t> Süreçleri Envanterlerimiz</a:t>
            </a:r>
          </a:p>
          <a:p>
            <a:pPr marL="298450" marR="2797810" indent="-285750">
              <a:lnSpc>
                <a:spcPct val="146700"/>
              </a:lnSpc>
              <a:spcBef>
                <a:spcPts val="100"/>
              </a:spcBef>
              <a:buFont typeface="Wingdings" panose="05000000000000000000" pitchFamily="2" charset="2"/>
              <a:buChar char="§"/>
            </a:pPr>
            <a:endParaRPr lang="tr-TR" sz="1450" spc="55" dirty="0">
              <a:cs typeface="Arial"/>
            </a:endParaRPr>
          </a:p>
          <a:p>
            <a:pPr marL="12700">
              <a:lnSpc>
                <a:spcPct val="100000"/>
              </a:lnSpc>
              <a:spcBef>
                <a:spcPts val="810"/>
              </a:spcBef>
            </a:pPr>
            <a:endParaRPr sz="1450" dirty="0">
              <a:cs typeface="Arial"/>
            </a:endParaRPr>
          </a:p>
        </p:txBody>
      </p:sp>
      <p:pic>
        <p:nvPicPr>
          <p:cNvPr id="2050" name="Picture 2" descr="COACHING – PDR GROUP">
            <a:extLst>
              <a:ext uri="{FF2B5EF4-FFF2-40B4-BE49-F238E27FC236}">
                <a16:creationId xmlns:a16="http://schemas.microsoft.com/office/drawing/2014/main" id="{8F70B7B3-5329-3C38-D879-FFF5D01E20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3650" y="9505050"/>
            <a:ext cx="2353266" cy="70004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6AD2BD-B94A-4A5B-B244-E6A6217D630C}"/>
              </a:ext>
            </a:extLst>
          </p:cNvPr>
          <p:cNvSpPr>
            <a:spLocks noGrp="1"/>
          </p:cNvSpPr>
          <p:nvPr>
            <p:ph type="title"/>
          </p:nvPr>
        </p:nvSpPr>
        <p:spPr>
          <a:xfrm>
            <a:off x="389890" y="890007"/>
            <a:ext cx="6969760" cy="307777"/>
          </a:xfrm>
        </p:spPr>
        <p:txBody>
          <a:bodyPr/>
          <a:lstStyle/>
          <a:p>
            <a:pPr marL="12700" algn="l" rtl="0">
              <a:spcBef>
                <a:spcPts val="120"/>
              </a:spcBef>
            </a:pPr>
            <a:r>
              <a:rPr lang="tr-TR" sz="2000" kern="1200" spc="-20" dirty="0">
                <a:latin typeface="+mn-lt"/>
                <a:ea typeface="+mn-ea"/>
                <a:cs typeface="+mn-cs"/>
              </a:rPr>
              <a:t>PDRICMA LEVEL 1 PROFESYONEL KOÇLUK EĞİTİM PROGRAMI</a:t>
            </a:r>
          </a:p>
        </p:txBody>
      </p:sp>
      <p:sp>
        <p:nvSpPr>
          <p:cNvPr id="3" name="Metin Yer Tutucusu 2">
            <a:extLst>
              <a:ext uri="{FF2B5EF4-FFF2-40B4-BE49-F238E27FC236}">
                <a16:creationId xmlns:a16="http://schemas.microsoft.com/office/drawing/2014/main" id="{2AB138F9-12F5-47D7-BF27-601271B37B4E}"/>
              </a:ext>
            </a:extLst>
          </p:cNvPr>
          <p:cNvSpPr>
            <a:spLocks noGrp="1"/>
          </p:cNvSpPr>
          <p:nvPr>
            <p:ph type="body" idx="1"/>
          </p:nvPr>
        </p:nvSpPr>
        <p:spPr>
          <a:xfrm>
            <a:off x="389890" y="1464196"/>
            <a:ext cx="6222372" cy="8017579"/>
          </a:xfrm>
        </p:spPr>
        <p:txBody>
          <a:bodyPr/>
          <a:lstStyle/>
          <a:p>
            <a:pPr>
              <a:spcAft>
                <a:spcPts val="1200"/>
              </a:spcAft>
            </a:pPr>
            <a:r>
              <a:rPr lang="tr-TR" sz="1600" dirty="0">
                <a:solidFill>
                  <a:srgbClr val="000000"/>
                </a:solidFill>
                <a:effectLst/>
                <a:highlight>
                  <a:srgbClr val="FFFFFF"/>
                </a:highlight>
                <a:ea typeface="Aptos" panose="020B0004020202020204" pitchFamily="34" charset="0"/>
                <a:cs typeface="Times New Roman" panose="02020603050405020304" pitchFamily="18" charset="0"/>
              </a:rPr>
              <a:t>PDRICMA Level 1 Profesyonel Koçluk Eğitim Programı;</a:t>
            </a:r>
            <a:r>
              <a:rPr lang="tr-TR" sz="1600" i="1" dirty="0">
                <a:solidFill>
                  <a:srgbClr val="000000"/>
                </a:solidFill>
                <a:effectLst/>
                <a:highlight>
                  <a:srgbClr val="FFFFFF"/>
                </a:highlight>
                <a:ea typeface="Aptos" panose="020B0004020202020204" pitchFamily="34" charset="0"/>
                <a:cs typeface="Times New Roman" panose="02020603050405020304" pitchFamily="18" charset="0"/>
              </a:rPr>
              <a:t> </a:t>
            </a:r>
            <a:r>
              <a:rPr lang="tr-TR" sz="1600" dirty="0">
                <a:solidFill>
                  <a:srgbClr val="000000"/>
                </a:solidFill>
                <a:effectLst/>
                <a:highlight>
                  <a:srgbClr val="FFFFFF"/>
                </a:highlight>
                <a:ea typeface="Aptos" panose="020B0004020202020204" pitchFamily="34" charset="0"/>
                <a:cs typeface="Times New Roman" panose="02020603050405020304" pitchFamily="18" charset="0"/>
              </a:rPr>
              <a:t>katılımcılarımızın koçluk yaklaşımı ve zihniyet yapısını keşfedecekleri,  </a:t>
            </a:r>
            <a:r>
              <a:rPr lang="tr-TR" sz="1600" dirty="0">
                <a:solidFill>
                  <a:srgbClr val="000000"/>
                </a:solidFill>
                <a:effectLst/>
                <a:highlight>
                  <a:srgbClr val="FFFFFF"/>
                </a:highlight>
                <a:ea typeface="Times New Roman" panose="02020603050405020304" pitchFamily="18" charset="0"/>
                <a:cs typeface="Times New Roman" panose="02020603050405020304" pitchFamily="18" charset="0"/>
              </a:rPr>
              <a:t>ICF (Uluslararası Koçluk Federasyonu)</a:t>
            </a:r>
            <a:r>
              <a:rPr lang="tr-TR" sz="1600" b="1" dirty="0">
                <a:solidFill>
                  <a:srgbClr val="000000"/>
                </a:solidFill>
                <a:effectLst/>
                <a:highlight>
                  <a:srgbClr val="FFFFFF"/>
                </a:highlight>
                <a:ea typeface="Times New Roman" panose="02020603050405020304" pitchFamily="18" charset="0"/>
                <a:cs typeface="Times New Roman" panose="02020603050405020304" pitchFamily="18" charset="0"/>
              </a:rPr>
              <a:t> </a:t>
            </a:r>
            <a:r>
              <a:rPr lang="tr-TR" sz="1600" dirty="0">
                <a:solidFill>
                  <a:srgbClr val="000000"/>
                </a:solidFill>
                <a:effectLst/>
                <a:highlight>
                  <a:srgbClr val="FFFFFF"/>
                </a:highlight>
                <a:ea typeface="Aptos" panose="020B0004020202020204" pitchFamily="34" charset="0"/>
                <a:cs typeface="Times New Roman" panose="02020603050405020304" pitchFamily="18" charset="0"/>
              </a:rPr>
              <a:t>Koçluk Temel Yetkinlikleri ve Etik Kuralları ile tanışacakları, çeşitli koçluk araçları ile pratiklerle deneyim yaşayarak öğrendiklerini içselleştirecekleri bütünsel bir bakış açısı ile sunulmaktadır. Koçları ACC </a:t>
            </a:r>
            <a:r>
              <a:rPr lang="tr-TR" sz="1600" dirty="0" err="1">
                <a:solidFill>
                  <a:srgbClr val="000000"/>
                </a:solidFill>
                <a:effectLst/>
                <a:highlight>
                  <a:srgbClr val="FFFFFF"/>
                </a:highlight>
                <a:ea typeface="Aptos" panose="020B0004020202020204" pitchFamily="34" charset="0"/>
                <a:cs typeface="Times New Roman" panose="02020603050405020304" pitchFamily="18" charset="0"/>
              </a:rPr>
              <a:t>ünvanı</a:t>
            </a:r>
            <a:r>
              <a:rPr lang="tr-TR" sz="1600" dirty="0">
                <a:solidFill>
                  <a:srgbClr val="000000"/>
                </a:solidFill>
                <a:effectLst/>
                <a:highlight>
                  <a:srgbClr val="FFFFFF"/>
                </a:highlight>
                <a:ea typeface="Aptos" panose="020B0004020202020204" pitchFamily="34" charset="0"/>
                <a:cs typeface="Times New Roman" panose="02020603050405020304" pitchFamily="18" charset="0"/>
              </a:rPr>
              <a:t> almaya hazırlayan </a:t>
            </a:r>
            <a:r>
              <a:rPr lang="tr-TR" sz="1600" dirty="0">
                <a:solidFill>
                  <a:srgbClr val="000000"/>
                </a:solidFill>
                <a:effectLst/>
                <a:highlight>
                  <a:srgbClr val="FFFFFF"/>
                </a:highlight>
                <a:ea typeface="Times New Roman" panose="02020603050405020304" pitchFamily="18" charset="0"/>
                <a:cs typeface="Times New Roman" panose="02020603050405020304" pitchFamily="18" charset="0"/>
              </a:rPr>
              <a:t>85 Saat süren programımız, ICF Unvanlı PDRICMA Fakülte Liderleri tarafından on-</a:t>
            </a:r>
            <a:r>
              <a:rPr lang="tr-TR" sz="1600" dirty="0" err="1">
                <a:solidFill>
                  <a:srgbClr val="000000"/>
                </a:solidFill>
                <a:effectLst/>
                <a:highlight>
                  <a:srgbClr val="FFFFFF"/>
                </a:highlight>
                <a:ea typeface="Times New Roman" panose="02020603050405020304" pitchFamily="18" charset="0"/>
                <a:cs typeface="Times New Roman" panose="02020603050405020304" pitchFamily="18" charset="0"/>
              </a:rPr>
              <a:t>line</a:t>
            </a:r>
            <a:r>
              <a:rPr lang="tr-TR" sz="1600" dirty="0">
                <a:solidFill>
                  <a:srgbClr val="000000"/>
                </a:solidFill>
                <a:effectLst/>
                <a:highlight>
                  <a:srgbClr val="FFFFFF"/>
                </a:highlight>
                <a:ea typeface="Times New Roman" panose="02020603050405020304" pitchFamily="18" charset="0"/>
                <a:cs typeface="Times New Roman" panose="02020603050405020304" pitchFamily="18" charset="0"/>
              </a:rPr>
              <a:t> veya yüz yüze olarak, Türkçe veya İngilizce dillerinde  verilmektedir</a:t>
            </a:r>
            <a:endParaRPr lang="tr-TR" sz="1600" dirty="0">
              <a:effectLst/>
              <a:highlight>
                <a:srgbClr val="FFFFFF"/>
              </a:highlight>
              <a:ea typeface="Aptos" panose="020B0004020202020204" pitchFamily="34" charset="0"/>
              <a:cs typeface="Times New Roman" panose="02020603050405020304" pitchFamily="18" charset="0"/>
            </a:endParaRPr>
          </a:p>
          <a:p>
            <a:pPr>
              <a:spcAft>
                <a:spcPts val="1200"/>
              </a:spcAft>
            </a:pPr>
            <a:r>
              <a:rPr lang="tr-TR" sz="1600" b="1" dirty="0">
                <a:solidFill>
                  <a:srgbClr val="000000"/>
                </a:solidFill>
                <a:effectLst/>
                <a:highlight>
                  <a:srgbClr val="FFFFFF"/>
                </a:highlight>
                <a:ea typeface="Times New Roman" panose="02020603050405020304" pitchFamily="18" charset="0"/>
                <a:cs typeface="Times New Roman" panose="02020603050405020304" pitchFamily="18" charset="0"/>
              </a:rPr>
              <a:t>PDRICMA Level 1 Profesyonel Koçluk Eğitim </a:t>
            </a:r>
            <a:r>
              <a:rPr lang="tr-TR" sz="1600" b="1" dirty="0">
                <a:solidFill>
                  <a:srgbClr val="000000"/>
                </a:solidFill>
                <a:highlight>
                  <a:srgbClr val="FFFFFF"/>
                </a:highlight>
                <a:ea typeface="Times New Roman" panose="02020603050405020304" pitchFamily="18" charset="0"/>
                <a:cs typeface="Times New Roman" panose="02020603050405020304" pitchFamily="18" charset="0"/>
              </a:rPr>
              <a:t>P</a:t>
            </a:r>
            <a:r>
              <a:rPr lang="tr-TR" sz="1600" b="1" dirty="0">
                <a:solidFill>
                  <a:srgbClr val="000000"/>
                </a:solidFill>
                <a:effectLst/>
                <a:highlight>
                  <a:srgbClr val="FFFFFF"/>
                </a:highlight>
                <a:ea typeface="Times New Roman" panose="02020603050405020304" pitchFamily="18" charset="0"/>
                <a:cs typeface="Times New Roman" panose="02020603050405020304" pitchFamily="18" charset="0"/>
              </a:rPr>
              <a:t>rogramımızı tamamlayan katılımcılarımız ICF (Uluslararası Koçluk Federasyonu) tarafından onaylanmış ve dünya çapında kabul gören koçluk sertifikalarına sahip olurlar.</a:t>
            </a:r>
            <a:endParaRPr lang="tr-TR" sz="1600" dirty="0">
              <a:highlight>
                <a:srgbClr val="FFFFFF"/>
              </a:highlight>
              <a:ea typeface="Times New Roman" panose="02020603050405020304" pitchFamily="18" charset="0"/>
              <a:cs typeface="Times New Roman" panose="02020603050405020304" pitchFamily="18" charset="0"/>
            </a:endParaRPr>
          </a:p>
          <a:p>
            <a:pPr>
              <a:spcAft>
                <a:spcPts val="1200"/>
              </a:spcAft>
            </a:pPr>
            <a:r>
              <a:rPr lang="tr-TR" sz="1600" b="1" dirty="0">
                <a:solidFill>
                  <a:srgbClr val="0070C0"/>
                </a:solidFill>
                <a:effectLst/>
                <a:highlight>
                  <a:srgbClr val="FFFFFF"/>
                </a:highlight>
                <a:ea typeface="Times New Roman" panose="02020603050405020304" pitchFamily="18" charset="0"/>
                <a:cs typeface="Times New Roman" panose="02020603050405020304" pitchFamily="18" charset="0"/>
              </a:rPr>
              <a:t>Level 1 </a:t>
            </a:r>
            <a:r>
              <a:rPr lang="tr-TR" sz="1600" dirty="0">
                <a:solidFill>
                  <a:srgbClr val="0070C0"/>
                </a:solidFill>
                <a:effectLst/>
                <a:highlight>
                  <a:srgbClr val="FFFFFF"/>
                </a:highlight>
                <a:ea typeface="Times New Roman" panose="02020603050405020304" pitchFamily="18" charset="0"/>
                <a:cs typeface="Times New Roman" panose="02020603050405020304" pitchFamily="18" charset="0"/>
              </a:rPr>
              <a:t>Profesyonel Koçluk Eğitim Programı İçeriği; </a:t>
            </a:r>
            <a:endParaRPr lang="tr-TR" sz="1600" dirty="0">
              <a:effectLst/>
              <a:highlight>
                <a:srgbClr val="FFFFFF"/>
              </a:highligh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tr-TR" sz="1600" dirty="0">
                <a:solidFill>
                  <a:srgbClr val="000000"/>
                </a:solidFill>
                <a:effectLst/>
                <a:highlight>
                  <a:srgbClr val="FFFFFF"/>
                </a:highlight>
                <a:ea typeface="Times New Roman" panose="02020603050405020304" pitchFamily="18" charset="0"/>
                <a:cs typeface="Times New Roman" panose="02020603050405020304" pitchFamily="18" charset="0"/>
              </a:rPr>
              <a:t>Koçluğun Temelleri ve Koçluk Etiği</a:t>
            </a:r>
            <a:endParaRPr lang="tr-TR" sz="1600" dirty="0">
              <a:solidFill>
                <a:srgbClr val="7A7A7A"/>
              </a:solidFill>
              <a:effectLst/>
              <a:highlight>
                <a:srgbClr val="FFFFFF"/>
              </a:highligh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tr-TR" sz="1600" dirty="0">
                <a:solidFill>
                  <a:srgbClr val="000000"/>
                </a:solidFill>
                <a:effectLst/>
                <a:highlight>
                  <a:srgbClr val="FFFFFF"/>
                </a:highlight>
                <a:ea typeface="Times New Roman" panose="02020603050405020304" pitchFamily="18" charset="0"/>
                <a:cs typeface="Times New Roman" panose="02020603050405020304" pitchFamily="18" charset="0"/>
              </a:rPr>
              <a:t>PDRICMA Star Koçluk Modeli</a:t>
            </a:r>
            <a:endParaRPr lang="tr-TR" sz="1600" dirty="0">
              <a:solidFill>
                <a:srgbClr val="7A7A7A"/>
              </a:solidFill>
              <a:effectLst/>
              <a:highlight>
                <a:srgbClr val="FFFFFF"/>
              </a:highligh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tr-TR" sz="1600" dirty="0">
                <a:solidFill>
                  <a:srgbClr val="000000"/>
                </a:solidFill>
                <a:effectLst/>
                <a:highlight>
                  <a:srgbClr val="FFFFFF"/>
                </a:highlight>
                <a:ea typeface="Times New Roman" panose="02020603050405020304" pitchFamily="18" charset="0"/>
                <a:cs typeface="Times New Roman" panose="02020603050405020304" pitchFamily="18" charset="0"/>
              </a:rPr>
              <a:t>Koçluk Becerileri ve Yetkinlikleri </a:t>
            </a:r>
            <a:endParaRPr lang="tr-TR" sz="1600" dirty="0">
              <a:solidFill>
                <a:srgbClr val="7A7A7A"/>
              </a:solidFill>
              <a:effectLst/>
              <a:highlight>
                <a:srgbClr val="FFFFFF"/>
              </a:highligh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tr-TR" sz="1600" dirty="0">
                <a:solidFill>
                  <a:srgbClr val="000000"/>
                </a:solidFill>
                <a:effectLst/>
                <a:highlight>
                  <a:srgbClr val="FFFFFF"/>
                </a:highlight>
                <a:ea typeface="Times New Roman" panose="02020603050405020304" pitchFamily="18" charset="0"/>
                <a:cs typeface="Times New Roman" panose="02020603050405020304" pitchFamily="18" charset="0"/>
              </a:rPr>
              <a:t>Güçlü Koçluk Araçları/Teknikleri</a:t>
            </a:r>
            <a:endParaRPr lang="tr-TR" sz="1600" dirty="0">
              <a:solidFill>
                <a:srgbClr val="7A7A7A"/>
              </a:solidFill>
              <a:effectLst/>
              <a:highlight>
                <a:srgbClr val="FFFFFF"/>
              </a:highligh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tr-TR" sz="1600" dirty="0">
                <a:solidFill>
                  <a:srgbClr val="000000"/>
                </a:solidFill>
                <a:effectLst/>
                <a:highlight>
                  <a:srgbClr val="FFFFFF"/>
                </a:highlight>
                <a:ea typeface="Times New Roman" panose="02020603050405020304" pitchFamily="18" charset="0"/>
                <a:cs typeface="Times New Roman" panose="02020603050405020304" pitchFamily="18" charset="0"/>
              </a:rPr>
              <a:t>Koçluk Varlığı ve Öz Farkındalık</a:t>
            </a:r>
            <a:endParaRPr lang="tr-TR" sz="1600" dirty="0">
              <a:solidFill>
                <a:srgbClr val="7A7A7A"/>
              </a:solidFill>
              <a:effectLst/>
              <a:highlight>
                <a:srgbClr val="FFFFFF"/>
              </a:highligh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tr-TR" sz="1600" dirty="0">
                <a:solidFill>
                  <a:srgbClr val="000000"/>
                </a:solidFill>
                <a:effectLst/>
                <a:highlight>
                  <a:srgbClr val="FFFFFF"/>
                </a:highlight>
                <a:ea typeface="Times New Roman" panose="02020603050405020304" pitchFamily="18" charset="0"/>
                <a:cs typeface="Times New Roman" panose="02020603050405020304" pitchFamily="18" charset="0"/>
              </a:rPr>
              <a:t>Koçluk Merceğinden İş ve Özel Hayata Bakış</a:t>
            </a:r>
            <a:endParaRPr lang="tr-TR" sz="1600" dirty="0">
              <a:solidFill>
                <a:srgbClr val="7A7A7A"/>
              </a:solidFill>
              <a:effectLst/>
              <a:highlight>
                <a:srgbClr val="FFFFFF"/>
              </a:highligh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tr-TR" sz="1600" dirty="0">
                <a:solidFill>
                  <a:srgbClr val="000000"/>
                </a:solidFill>
                <a:effectLst/>
                <a:highlight>
                  <a:srgbClr val="FFFFFF"/>
                </a:highlight>
                <a:ea typeface="Times New Roman" panose="02020603050405020304" pitchFamily="18" charset="0"/>
                <a:cs typeface="Times New Roman" panose="02020603050405020304" pitchFamily="18" charset="0"/>
              </a:rPr>
              <a:t>Koçluk Süreçleri ve Modelleri</a:t>
            </a:r>
            <a:endParaRPr lang="tr-TR" sz="1600" dirty="0">
              <a:solidFill>
                <a:srgbClr val="7A7A7A"/>
              </a:solidFill>
              <a:effectLst/>
              <a:highlight>
                <a:srgbClr val="FFFFFF"/>
              </a:highligh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tr-TR" sz="1600" dirty="0">
                <a:solidFill>
                  <a:srgbClr val="000000"/>
                </a:solidFill>
                <a:effectLst/>
                <a:highlight>
                  <a:srgbClr val="FFFFFF"/>
                </a:highlight>
                <a:ea typeface="Times New Roman" panose="02020603050405020304" pitchFamily="18" charset="0"/>
                <a:cs typeface="Times New Roman" panose="02020603050405020304" pitchFamily="18" charset="0"/>
              </a:rPr>
              <a:t>Bir Meslek Olarak Koçluk Fırsatları</a:t>
            </a:r>
            <a:endParaRPr lang="tr-TR" sz="1600" dirty="0">
              <a:solidFill>
                <a:srgbClr val="7A7A7A"/>
              </a:solidFill>
              <a:effectLst/>
              <a:highlight>
                <a:srgbClr val="FFFFFF"/>
              </a:highligh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tr-TR" sz="1600" dirty="0">
                <a:solidFill>
                  <a:srgbClr val="000000"/>
                </a:solidFill>
                <a:effectLst/>
                <a:highlight>
                  <a:srgbClr val="FFFFFF"/>
                </a:highlight>
                <a:ea typeface="Times New Roman" panose="02020603050405020304" pitchFamily="18" charset="0"/>
                <a:cs typeface="Times New Roman" panose="02020603050405020304" pitchFamily="18" charset="0"/>
              </a:rPr>
              <a:t>ICF </a:t>
            </a:r>
            <a:r>
              <a:rPr lang="tr-TR" sz="1600" dirty="0" err="1">
                <a:solidFill>
                  <a:srgbClr val="000000"/>
                </a:solidFill>
                <a:effectLst/>
                <a:highlight>
                  <a:srgbClr val="FFFFFF"/>
                </a:highlight>
                <a:ea typeface="Times New Roman" panose="02020603050405020304" pitchFamily="18" charset="0"/>
                <a:cs typeface="Times New Roman" panose="02020603050405020304" pitchFamily="18" charset="0"/>
              </a:rPr>
              <a:t>Unvanlanma</a:t>
            </a:r>
            <a:r>
              <a:rPr lang="tr-TR" sz="1600" dirty="0">
                <a:solidFill>
                  <a:srgbClr val="000000"/>
                </a:solidFill>
                <a:effectLst/>
                <a:highlight>
                  <a:srgbClr val="FFFFFF"/>
                </a:highlight>
                <a:ea typeface="Times New Roman" panose="02020603050405020304" pitchFamily="18" charset="0"/>
                <a:cs typeface="Times New Roman" panose="02020603050405020304" pitchFamily="18" charset="0"/>
              </a:rPr>
              <a:t> Yolları</a:t>
            </a:r>
            <a:endParaRPr lang="tr-TR" sz="1600" dirty="0">
              <a:solidFill>
                <a:srgbClr val="7A7A7A"/>
              </a:solidFill>
              <a:effectLst/>
              <a:highlight>
                <a:srgbClr val="FFFFFF"/>
              </a:highligh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tr-TR" sz="1600" dirty="0">
                <a:solidFill>
                  <a:srgbClr val="000000"/>
                </a:solidFill>
                <a:effectLst/>
                <a:highlight>
                  <a:srgbClr val="FFFFFF"/>
                </a:highlight>
                <a:ea typeface="Times New Roman" panose="02020603050405020304" pitchFamily="18" charset="0"/>
                <a:cs typeface="Times New Roman" panose="02020603050405020304" pitchFamily="18" charset="0"/>
              </a:rPr>
              <a:t>10 Saat Mentorluk</a:t>
            </a:r>
            <a:endParaRPr lang="tr-TR" sz="1600" dirty="0">
              <a:solidFill>
                <a:srgbClr val="7A7A7A"/>
              </a:solidFill>
              <a:effectLst/>
              <a:highlight>
                <a:srgbClr val="FFFFFF"/>
              </a:highligh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tr-TR" sz="1600" dirty="0">
                <a:solidFill>
                  <a:srgbClr val="000000"/>
                </a:solidFill>
                <a:effectLst/>
                <a:highlight>
                  <a:srgbClr val="FFFFFF"/>
                </a:highlight>
                <a:ea typeface="Times New Roman" panose="02020603050405020304" pitchFamily="18" charset="0"/>
                <a:cs typeface="Times New Roman" panose="02020603050405020304" pitchFamily="18" charset="0"/>
              </a:rPr>
              <a:t>5 Adet Gözlemlenen Koçluk Yazılı/Sözlü Geri Bildirimi </a:t>
            </a:r>
            <a:endParaRPr lang="tr-TR" sz="1600" dirty="0">
              <a:solidFill>
                <a:srgbClr val="7A7A7A"/>
              </a:solidFill>
              <a:effectLst/>
              <a:highlight>
                <a:srgbClr val="FFFFFF"/>
              </a:highligh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tr-TR" sz="1600" dirty="0">
                <a:solidFill>
                  <a:srgbClr val="000000"/>
                </a:solidFill>
                <a:effectLst/>
                <a:highlight>
                  <a:srgbClr val="FFFFFF"/>
                </a:highlight>
                <a:ea typeface="Times New Roman" panose="02020603050405020304" pitchFamily="18" charset="0"/>
                <a:cs typeface="Times New Roman" panose="02020603050405020304" pitchFamily="18" charset="0"/>
              </a:rPr>
              <a:t>1 adet Performans Değerlendirme Sınavı</a:t>
            </a:r>
            <a:endParaRPr lang="tr-TR" sz="1600" dirty="0">
              <a:solidFill>
                <a:srgbClr val="7A7A7A"/>
              </a:solidFill>
              <a:effectLst/>
              <a:highlight>
                <a:srgbClr val="FFFFFF"/>
              </a:highligh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tr-TR" sz="1600" dirty="0">
                <a:solidFill>
                  <a:srgbClr val="000000"/>
                </a:solidFill>
                <a:effectLst/>
                <a:highlight>
                  <a:srgbClr val="FFFFFF"/>
                </a:highlight>
                <a:ea typeface="Times New Roman" panose="02020603050405020304" pitchFamily="18" charset="0"/>
                <a:cs typeface="Times New Roman" panose="02020603050405020304" pitchFamily="18" charset="0"/>
              </a:rPr>
              <a:t>Koçluğu destekleyen takip projelerini kapsamaktadır </a:t>
            </a:r>
          </a:p>
          <a:p>
            <a:pPr lvl="0">
              <a:buSzPts val="1000"/>
              <a:tabLst>
                <a:tab pos="457200" algn="l"/>
              </a:tabLst>
            </a:pPr>
            <a:endParaRPr lang="tr-TR" sz="1600" dirty="0">
              <a:effectLst/>
              <a:highlight>
                <a:srgbClr val="FFFFFF"/>
              </a:highlight>
              <a:ea typeface="Aptos" panose="020B0004020202020204" pitchFamily="34" charset="0"/>
              <a:cs typeface="Times New Roman" panose="02020603050405020304" pitchFamily="18" charset="0"/>
            </a:endParaRPr>
          </a:p>
          <a:p>
            <a:r>
              <a:rPr lang="tr-TR" sz="1600" dirty="0">
                <a:solidFill>
                  <a:srgbClr val="000000"/>
                </a:solidFill>
                <a:effectLst/>
                <a:highlight>
                  <a:srgbClr val="FFFFFF"/>
                </a:highlight>
                <a:ea typeface="Aptos" panose="020B0004020202020204" pitchFamily="34" charset="0"/>
                <a:cs typeface="Times New Roman" panose="02020603050405020304" pitchFamily="18" charset="0"/>
              </a:rPr>
              <a:t>Detaylı bilgi almak için</a:t>
            </a:r>
            <a:r>
              <a:rPr lang="tr-TR" sz="1600" dirty="0">
                <a:solidFill>
                  <a:srgbClr val="7A7A7A"/>
                </a:solidFill>
                <a:effectLst/>
                <a:highlight>
                  <a:srgbClr val="FFFFFF"/>
                </a:highlight>
                <a:ea typeface="Aptos" panose="020B0004020202020204" pitchFamily="34" charset="0"/>
                <a:cs typeface="Times New Roman" panose="02020603050405020304" pitchFamily="18" charset="0"/>
              </a:rPr>
              <a:t> </a:t>
            </a:r>
            <a:r>
              <a:rPr lang="tr-TR" sz="1600" dirty="0">
                <a:solidFill>
                  <a:srgbClr val="0089CF"/>
                </a:solidFill>
                <a:effectLst/>
                <a:highlight>
                  <a:srgbClr val="FFFFFF"/>
                </a:highlight>
                <a:ea typeface="Aptos" panose="020B0004020202020204" pitchFamily="34" charset="0"/>
                <a:cs typeface="Times New Roman" panose="02020603050405020304" pitchFamily="18" charset="0"/>
              </a:rPr>
              <a:t>info@pdricma.com.tr</a:t>
            </a:r>
            <a:r>
              <a:rPr lang="tr-TR" sz="1600" dirty="0">
                <a:solidFill>
                  <a:srgbClr val="7A7A7A"/>
                </a:solidFill>
                <a:effectLst/>
                <a:highlight>
                  <a:srgbClr val="FFFFFF"/>
                </a:highlight>
                <a:ea typeface="Aptos" panose="020B0004020202020204" pitchFamily="34" charset="0"/>
                <a:cs typeface="Times New Roman" panose="02020603050405020304" pitchFamily="18" charset="0"/>
              </a:rPr>
              <a:t> </a:t>
            </a:r>
            <a:r>
              <a:rPr lang="tr-TR" sz="1600" dirty="0">
                <a:solidFill>
                  <a:srgbClr val="000000"/>
                </a:solidFill>
                <a:effectLst/>
                <a:highlight>
                  <a:srgbClr val="FFFFFF"/>
                </a:highlight>
                <a:ea typeface="Aptos" panose="020B0004020202020204" pitchFamily="34" charset="0"/>
                <a:cs typeface="Times New Roman" panose="02020603050405020304" pitchFamily="18" charset="0"/>
              </a:rPr>
              <a:t>adresimize e-mail gönderebilir ya da 0 216 709 17 37’den ulaşabilirsiniz.</a:t>
            </a:r>
            <a:endParaRPr lang="tr-TR" sz="1600" dirty="0">
              <a:effectLst/>
              <a:ea typeface="Aptos" panose="020B0004020202020204" pitchFamily="34" charset="0"/>
              <a:cs typeface="Times New Roman" panose="02020603050405020304" pitchFamily="18" charset="0"/>
            </a:endParaRPr>
          </a:p>
          <a:p>
            <a:endParaRPr lang="tr-TR" sz="1100" dirty="0"/>
          </a:p>
        </p:txBody>
      </p:sp>
      <p:pic>
        <p:nvPicPr>
          <p:cNvPr id="4" name="Resim 3" descr="simge, sembol, logo, daire, metin içeren bir resim&#10;&#10;Açıklama otomatik olarak oluşturuldu">
            <a:extLst>
              <a:ext uri="{FF2B5EF4-FFF2-40B4-BE49-F238E27FC236}">
                <a16:creationId xmlns:a16="http://schemas.microsoft.com/office/drawing/2014/main" id="{85D46CE5-3B77-9043-78F3-6061D40798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4963" y="9007475"/>
            <a:ext cx="1161647" cy="1161647"/>
          </a:xfrm>
          <a:prstGeom prst="rect">
            <a:avLst/>
          </a:prstGeom>
        </p:spPr>
      </p:pic>
    </p:spTree>
    <p:custDataLst>
      <p:tags r:id="rId1"/>
    </p:custDataLst>
    <p:extLst>
      <p:ext uri="{BB962C8B-B14F-4D97-AF65-F5344CB8AC3E}">
        <p14:creationId xmlns:p14="http://schemas.microsoft.com/office/powerpoint/2010/main" val="1692647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49250" y="930275"/>
            <a:ext cx="6781800" cy="8892306"/>
          </a:xfrm>
          <a:prstGeom prst="rect">
            <a:avLst/>
          </a:prstGeom>
        </p:spPr>
        <p:txBody>
          <a:bodyPr vert="horz" wrap="square" lIns="0" tIns="1524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tr-TR" sz="2000" b="1" i="0" u="none" strike="noStrike" kern="1200" cap="none" spc="-20" normalizeH="0" baseline="0" noProof="0" dirty="0">
                <a:ln>
                  <a:noFill/>
                </a:ln>
                <a:solidFill>
                  <a:srgbClr val="202020"/>
                </a:solidFill>
                <a:effectLst/>
                <a:uLnTx/>
                <a:uFillTx/>
                <a:latin typeface="Calibri"/>
                <a:ea typeface="+mn-ea"/>
                <a:cs typeface="+mn-cs"/>
              </a:rPr>
              <a:t>PDRICMA LEVEL 2 PROFESYONEL KOÇLUK EĞİTİM PROGRAMI</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tr-TR" sz="2000" b="1" i="0" u="none" strike="noStrike" kern="1200" cap="none" spc="-20" normalizeH="0" baseline="0" noProof="0" dirty="0">
              <a:ln>
                <a:noFill/>
              </a:ln>
              <a:solidFill>
                <a:srgbClr val="202020"/>
              </a:solidFill>
              <a:effectLst/>
              <a:uLnTx/>
              <a:uFillTx/>
              <a:ea typeface="+mn-ea"/>
              <a:cs typeface="+mn-cs"/>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tr-TR" sz="100" b="0" i="0" u="none" strike="noStrike" kern="1200" cap="none" spc="40" normalizeH="0" baseline="0" noProof="0" dirty="0">
              <a:ln>
                <a:noFill/>
              </a:ln>
              <a:solidFill>
                <a:prstClr val="black"/>
              </a:solidFill>
              <a:effectLst/>
              <a:uLnTx/>
              <a:uFillTx/>
              <a:ea typeface="+mn-ea"/>
              <a:cs typeface="Arial"/>
            </a:endParaRPr>
          </a:p>
          <a:p>
            <a:r>
              <a:rPr kumimoji="0" lang="tr-TR" sz="1400" u="none" strike="noStrike" kern="1200" cap="none" spc="40" normalizeH="0" baseline="0" noProof="0" dirty="0">
                <a:ln>
                  <a:noFill/>
                </a:ln>
                <a:solidFill>
                  <a:srgbClr val="000000"/>
                </a:solidFill>
                <a:highlight>
                  <a:srgbClr val="FFFFFF"/>
                </a:highlight>
                <a:uLnTx/>
                <a:uFillTx/>
                <a:ea typeface="+mn-ea"/>
                <a:cs typeface="Arial"/>
              </a:rPr>
              <a:t>PDRICMA Level 2 Profesyonel Koçluk Eğitim Pr</a:t>
            </a:r>
            <a:r>
              <a:rPr lang="tr-TR" sz="1400" b="0" i="0" dirty="0" err="1">
                <a:solidFill>
                  <a:srgbClr val="000000"/>
                </a:solidFill>
                <a:effectLst/>
                <a:highlight>
                  <a:srgbClr val="FFFFFF"/>
                </a:highlight>
              </a:rPr>
              <a:t>ogramı</a:t>
            </a:r>
            <a:r>
              <a:rPr lang="tr-TR" sz="1400" b="0" i="0" dirty="0">
                <a:solidFill>
                  <a:srgbClr val="000000"/>
                </a:solidFill>
                <a:effectLst/>
                <a:highlight>
                  <a:srgbClr val="FFFFFF"/>
                </a:highlight>
              </a:rPr>
              <a:t>, koçların koçluk bilgilerinin derinleşmesi ve içselleştirilmesi maksadıyla tasarlanmıştır. Program, farklı disiplinlerle koçluğu anlatan, koçların teoride öğrendiklerini pratiğe dönüştürmelerini ve koçluk araçlarında ustalaşmalarına katkı sağlayan ve koçları PCC unvan almaya hazırlayan, bütünsel bir bakış açısına sahip bir programdır. 9-12 ay süren bu program,</a:t>
            </a:r>
            <a:r>
              <a:rPr lang="tr-TR" sz="1400" b="0" i="1" dirty="0">
                <a:solidFill>
                  <a:srgbClr val="000000"/>
                </a:solidFill>
                <a:effectLst/>
                <a:highlight>
                  <a:srgbClr val="FFFFFF"/>
                </a:highlight>
              </a:rPr>
              <a:t> PCC ve MCC Unvanlı PDRICMA Fakülte Liderleri tarafından on-</a:t>
            </a:r>
            <a:r>
              <a:rPr lang="tr-TR" sz="1400" b="0" i="1" dirty="0" err="1">
                <a:solidFill>
                  <a:srgbClr val="000000"/>
                </a:solidFill>
                <a:effectLst/>
                <a:highlight>
                  <a:srgbClr val="FFFFFF"/>
                </a:highlight>
              </a:rPr>
              <a:t>line</a:t>
            </a:r>
            <a:r>
              <a:rPr lang="tr-TR" sz="1400" b="0" i="1" dirty="0">
                <a:solidFill>
                  <a:srgbClr val="000000"/>
                </a:solidFill>
                <a:effectLst/>
                <a:highlight>
                  <a:srgbClr val="FFFFFF"/>
                </a:highlight>
              </a:rPr>
              <a:t> ya da yüz yüze olarak verilmektedir.</a:t>
            </a:r>
            <a:r>
              <a:rPr lang="tr-TR" sz="1400" b="0" i="0" dirty="0">
                <a:solidFill>
                  <a:srgbClr val="000000"/>
                </a:solidFill>
                <a:effectLst/>
                <a:highlight>
                  <a:srgbClr val="FFFFFF"/>
                </a:highlight>
              </a:rPr>
              <a:t> </a:t>
            </a:r>
            <a:endParaRPr lang="tr-TR" sz="1400" b="0" i="1" dirty="0">
              <a:solidFill>
                <a:srgbClr val="000000"/>
              </a:solidFill>
              <a:effectLst/>
              <a:highlight>
                <a:srgbClr val="FFFFFF"/>
              </a:highlight>
            </a:endParaRPr>
          </a:p>
          <a:p>
            <a:pPr algn="l"/>
            <a:endParaRPr lang="tr-TR" sz="1400" dirty="0">
              <a:solidFill>
                <a:srgbClr val="000000"/>
              </a:solidFill>
              <a:highlight>
                <a:srgbClr val="FFFFFF"/>
              </a:highlight>
            </a:endParaRPr>
          </a:p>
          <a:p>
            <a:r>
              <a:rPr lang="tr-TR" sz="1400" b="1" dirty="0">
                <a:solidFill>
                  <a:srgbClr val="000000"/>
                </a:solidFill>
                <a:effectLst/>
                <a:highlight>
                  <a:srgbClr val="FFFFFF"/>
                </a:highlight>
                <a:ea typeface="Times New Roman" panose="02020603050405020304" pitchFamily="18" charset="0"/>
                <a:cs typeface="Times New Roman" panose="02020603050405020304" pitchFamily="18" charset="0"/>
              </a:rPr>
              <a:t>PDRICMA Level 2 Profesyonel Koçluk Eğitim </a:t>
            </a:r>
            <a:r>
              <a:rPr lang="tr-TR" sz="1400" b="1" dirty="0">
                <a:solidFill>
                  <a:srgbClr val="000000"/>
                </a:solidFill>
                <a:highlight>
                  <a:srgbClr val="FFFFFF"/>
                </a:highlight>
                <a:ea typeface="Times New Roman" panose="02020603050405020304" pitchFamily="18" charset="0"/>
                <a:cs typeface="Times New Roman" panose="02020603050405020304" pitchFamily="18" charset="0"/>
              </a:rPr>
              <a:t>P</a:t>
            </a:r>
            <a:r>
              <a:rPr lang="tr-TR" sz="1400" b="1" dirty="0">
                <a:solidFill>
                  <a:srgbClr val="000000"/>
                </a:solidFill>
                <a:effectLst/>
                <a:highlight>
                  <a:srgbClr val="FFFFFF"/>
                </a:highlight>
                <a:ea typeface="Times New Roman" panose="02020603050405020304" pitchFamily="18" charset="0"/>
                <a:cs typeface="Times New Roman" panose="02020603050405020304" pitchFamily="18" charset="0"/>
              </a:rPr>
              <a:t>rogramımızı tamamlayan katılımcılarımız ICF (Uluslararası Koçluk Federasyonu) tarafından onaylanmış ve dünya çapında kabul gören koçluk sertifikalarına sahip olurlar.</a:t>
            </a:r>
            <a:endParaRPr lang="tr-TR" sz="1400" b="0" i="0" dirty="0">
              <a:solidFill>
                <a:srgbClr val="000000"/>
              </a:solidFill>
              <a:effectLst/>
              <a:highlight>
                <a:srgbClr val="FFFFFF"/>
              </a:highlight>
            </a:endParaRPr>
          </a:p>
          <a:p>
            <a:pPr algn="l"/>
            <a:endParaRPr lang="tr-TR" sz="1400" b="0" i="0" dirty="0">
              <a:solidFill>
                <a:srgbClr val="7A7A7A"/>
              </a:solidFill>
              <a:effectLst/>
              <a:highlight>
                <a:srgbClr val="FFFFFF"/>
              </a:highlight>
            </a:endParaRPr>
          </a:p>
          <a:p>
            <a:pPr algn="l"/>
            <a:r>
              <a:rPr lang="tr-TR" sz="1400" b="1" i="0" dirty="0">
                <a:solidFill>
                  <a:srgbClr val="0070C0"/>
                </a:solidFill>
                <a:effectLst/>
                <a:highlight>
                  <a:srgbClr val="FFFFFF"/>
                </a:highlight>
              </a:rPr>
              <a:t>Level 2 </a:t>
            </a:r>
            <a:r>
              <a:rPr lang="tr-TR" sz="1400" i="0" dirty="0">
                <a:solidFill>
                  <a:srgbClr val="0070C0"/>
                </a:solidFill>
                <a:effectLst/>
                <a:highlight>
                  <a:srgbClr val="FFFFFF"/>
                </a:highlight>
              </a:rPr>
              <a:t>Profesyonel Koçluk Eğitim Programı </a:t>
            </a:r>
            <a:r>
              <a:rPr lang="tr-TR" sz="1400" b="0" i="0" dirty="0">
                <a:solidFill>
                  <a:srgbClr val="0070C0"/>
                </a:solidFill>
                <a:effectLst/>
                <a:highlight>
                  <a:srgbClr val="FFFFFF"/>
                </a:highlight>
              </a:rPr>
              <a:t>İçeriği</a:t>
            </a:r>
            <a:r>
              <a:rPr lang="tr-TR" sz="1400" b="0" i="0" dirty="0">
                <a:solidFill>
                  <a:srgbClr val="0089CF"/>
                </a:solidFill>
                <a:effectLst/>
                <a:highlight>
                  <a:srgbClr val="FFFFFF"/>
                </a:highlight>
              </a:rPr>
              <a:t>:</a:t>
            </a:r>
          </a:p>
          <a:p>
            <a:pPr algn="l"/>
            <a:endParaRPr lang="tr-TR" sz="1400" b="0" i="0" dirty="0">
              <a:solidFill>
                <a:srgbClr val="0089CF"/>
              </a:solidFill>
              <a:effectLst/>
              <a:highlight>
                <a:srgbClr val="FFFFFF"/>
              </a:highlight>
            </a:endParaRPr>
          </a:p>
          <a:p>
            <a:pPr marL="285750" indent="-285750">
              <a:buFont typeface="Arial" panose="020B0604020202020204" pitchFamily="34" charset="0"/>
              <a:buChar char="•"/>
            </a:pPr>
            <a:r>
              <a:rPr lang="tr-TR" sz="1400" dirty="0">
                <a:solidFill>
                  <a:srgbClr val="000000"/>
                </a:solidFill>
                <a:highlight>
                  <a:srgbClr val="FFFFFF"/>
                </a:highlight>
              </a:rPr>
              <a:t>LEVEL 1 Profesyonel Koçluk Eğitim Programı </a:t>
            </a:r>
            <a:endParaRPr lang="tr-TR" sz="1400" b="0" i="0" dirty="0">
              <a:solidFill>
                <a:srgbClr val="7A7A7A"/>
              </a:solidFill>
              <a:effectLst/>
              <a:highlight>
                <a:srgbClr val="FFFFFF"/>
              </a:highlight>
            </a:endParaRPr>
          </a:p>
          <a:p>
            <a:pPr algn="l">
              <a:buFont typeface="Arial" panose="020B0604020202020204" pitchFamily="34" charset="0"/>
              <a:buChar char="•"/>
            </a:pPr>
            <a:r>
              <a:rPr lang="tr-TR" sz="1400" b="0" i="0" dirty="0">
                <a:solidFill>
                  <a:srgbClr val="000000"/>
                </a:solidFill>
                <a:effectLst/>
                <a:highlight>
                  <a:srgbClr val="FFFFFF"/>
                </a:highlight>
              </a:rPr>
              <a:t> ICF Etik Kuralları ve Yetkinliklerinde Ustalaşma</a:t>
            </a:r>
          </a:p>
          <a:p>
            <a:pPr algn="l">
              <a:buFont typeface="Arial" panose="020B0604020202020204" pitchFamily="34" charset="0"/>
              <a:buChar char="•"/>
            </a:pPr>
            <a:r>
              <a:rPr lang="tr-TR" sz="1400" b="0" i="0" dirty="0">
                <a:solidFill>
                  <a:srgbClr val="000000"/>
                </a:solidFill>
                <a:effectLst/>
                <a:highlight>
                  <a:srgbClr val="FFFFFF"/>
                </a:highlight>
              </a:rPr>
              <a:t> PDRICMA Star Koçluk Modelinde Derinleşme</a:t>
            </a:r>
            <a:endParaRPr lang="tr-TR" sz="1400" b="0" i="0" dirty="0">
              <a:solidFill>
                <a:srgbClr val="7A7A7A"/>
              </a:solidFill>
              <a:effectLst/>
              <a:highlight>
                <a:srgbClr val="FFFFFF"/>
              </a:highlight>
            </a:endParaRPr>
          </a:p>
          <a:p>
            <a:pPr algn="l">
              <a:buFont typeface="Arial" panose="020B0604020202020204" pitchFamily="34" charset="0"/>
              <a:buChar char="•"/>
            </a:pPr>
            <a:r>
              <a:rPr lang="tr-TR" sz="1400" b="0" i="0" dirty="0">
                <a:solidFill>
                  <a:srgbClr val="000000"/>
                </a:solidFill>
                <a:effectLst/>
                <a:highlight>
                  <a:srgbClr val="FFFFFF"/>
                </a:highlight>
              </a:rPr>
              <a:t> Koçluğu Destekleyen Psikolojik Kuramlar</a:t>
            </a:r>
            <a:endParaRPr lang="tr-TR" sz="1400" b="0" i="0" dirty="0">
              <a:solidFill>
                <a:srgbClr val="7A7A7A"/>
              </a:solidFill>
              <a:effectLst/>
              <a:highlight>
                <a:srgbClr val="FFFFFF"/>
              </a:highlight>
            </a:endParaRPr>
          </a:p>
          <a:p>
            <a:pPr algn="l">
              <a:buFont typeface="Arial" panose="020B0604020202020204" pitchFamily="34" charset="0"/>
              <a:buChar char="•"/>
            </a:pPr>
            <a:r>
              <a:rPr lang="tr-TR" sz="1400" b="0" i="0" dirty="0">
                <a:solidFill>
                  <a:srgbClr val="000000"/>
                </a:solidFill>
                <a:effectLst/>
                <a:highlight>
                  <a:srgbClr val="FFFFFF"/>
                </a:highlight>
              </a:rPr>
              <a:t> Koçluk ve Liderlik</a:t>
            </a:r>
            <a:endParaRPr lang="tr-TR" sz="1400" b="0" i="0" dirty="0">
              <a:solidFill>
                <a:srgbClr val="7A7A7A"/>
              </a:solidFill>
              <a:effectLst/>
              <a:highlight>
                <a:srgbClr val="FFFFFF"/>
              </a:highlight>
            </a:endParaRPr>
          </a:p>
          <a:p>
            <a:pPr algn="l">
              <a:buFont typeface="Arial" panose="020B0604020202020204" pitchFamily="34" charset="0"/>
              <a:buChar char="•"/>
            </a:pPr>
            <a:r>
              <a:rPr lang="tr-TR" sz="1400" b="0" i="0" dirty="0">
                <a:solidFill>
                  <a:srgbClr val="000000"/>
                </a:solidFill>
                <a:effectLst/>
                <a:highlight>
                  <a:srgbClr val="FFFFFF"/>
                </a:highlight>
              </a:rPr>
              <a:t> Duygular ve Koçluk</a:t>
            </a:r>
            <a:endParaRPr lang="tr-TR" sz="1400" b="0" i="0" dirty="0">
              <a:solidFill>
                <a:srgbClr val="7A7A7A"/>
              </a:solidFill>
              <a:effectLst/>
              <a:highlight>
                <a:srgbClr val="FFFFFF"/>
              </a:highlight>
            </a:endParaRPr>
          </a:p>
          <a:p>
            <a:pPr algn="l">
              <a:buFont typeface="Arial" panose="020B0604020202020204" pitchFamily="34" charset="0"/>
              <a:buChar char="•"/>
            </a:pPr>
            <a:r>
              <a:rPr lang="tr-TR" sz="1400" b="0" i="0" dirty="0">
                <a:solidFill>
                  <a:srgbClr val="000000"/>
                </a:solidFill>
                <a:effectLst/>
                <a:highlight>
                  <a:srgbClr val="FFFFFF"/>
                </a:highlight>
              </a:rPr>
              <a:t> Koçluk Süreçleri ve Modellerinde Derinleşme Pratikleri</a:t>
            </a:r>
            <a:endParaRPr lang="tr-TR" sz="1400" b="0" i="0" dirty="0">
              <a:solidFill>
                <a:srgbClr val="7A7A7A"/>
              </a:solidFill>
              <a:effectLst/>
              <a:highlight>
                <a:srgbClr val="FFFFFF"/>
              </a:highlight>
            </a:endParaRPr>
          </a:p>
          <a:p>
            <a:pPr algn="l">
              <a:buFont typeface="Arial" panose="020B0604020202020204" pitchFamily="34" charset="0"/>
              <a:buChar char="•"/>
            </a:pPr>
            <a:r>
              <a:rPr lang="tr-TR" sz="1400" b="0" i="0" dirty="0">
                <a:solidFill>
                  <a:srgbClr val="000000"/>
                </a:solidFill>
                <a:effectLst/>
                <a:highlight>
                  <a:srgbClr val="FFFFFF"/>
                </a:highlight>
              </a:rPr>
              <a:t> Bir Meslek Olarak Koçluk Fırsatlar</a:t>
            </a:r>
            <a:endParaRPr lang="tr-TR" sz="1400" b="0" i="0" dirty="0">
              <a:solidFill>
                <a:srgbClr val="7A7A7A"/>
              </a:solidFill>
              <a:effectLst/>
              <a:highlight>
                <a:srgbClr val="FFFFFF"/>
              </a:highlight>
            </a:endParaRPr>
          </a:p>
          <a:p>
            <a:pPr algn="l">
              <a:buFont typeface="Arial" panose="020B0604020202020204" pitchFamily="34" charset="0"/>
              <a:buChar char="•"/>
            </a:pPr>
            <a:r>
              <a:rPr lang="tr-TR" sz="1400" b="0" i="0" dirty="0">
                <a:solidFill>
                  <a:srgbClr val="000000"/>
                </a:solidFill>
                <a:effectLst/>
                <a:highlight>
                  <a:srgbClr val="FFFFFF"/>
                </a:highlight>
              </a:rPr>
              <a:t> PCC Unvan Alma Adımları</a:t>
            </a:r>
            <a:endParaRPr lang="tr-TR" sz="1400" b="0" i="0" dirty="0">
              <a:solidFill>
                <a:srgbClr val="7A7A7A"/>
              </a:solidFill>
              <a:effectLst/>
              <a:highlight>
                <a:srgbClr val="FFFFFF"/>
              </a:highlight>
            </a:endParaRPr>
          </a:p>
          <a:p>
            <a:pPr algn="l">
              <a:buFont typeface="Arial" panose="020B0604020202020204" pitchFamily="34" charset="0"/>
              <a:buChar char="•"/>
            </a:pPr>
            <a:r>
              <a:rPr lang="tr-TR" sz="1400" b="0" i="0" dirty="0">
                <a:solidFill>
                  <a:srgbClr val="000000"/>
                </a:solidFill>
                <a:effectLst/>
                <a:highlight>
                  <a:srgbClr val="FFFFFF"/>
                </a:highlight>
              </a:rPr>
              <a:t> 6 saat Oryantasyon eğitimleri,</a:t>
            </a:r>
            <a:endParaRPr lang="tr-TR" sz="1400" b="0" i="0" dirty="0">
              <a:solidFill>
                <a:srgbClr val="7A7A7A"/>
              </a:solidFill>
              <a:effectLst/>
              <a:highlight>
                <a:srgbClr val="FFFFFF"/>
              </a:highlight>
            </a:endParaRPr>
          </a:p>
          <a:p>
            <a:pPr algn="l">
              <a:buFont typeface="Arial" panose="020B0604020202020204" pitchFamily="34" charset="0"/>
              <a:buChar char="•"/>
            </a:pPr>
            <a:r>
              <a:rPr lang="tr-TR" sz="1400" b="0" i="0" dirty="0">
                <a:solidFill>
                  <a:srgbClr val="000000"/>
                </a:solidFill>
                <a:effectLst/>
                <a:highlight>
                  <a:srgbClr val="FFFFFF"/>
                </a:highlight>
              </a:rPr>
              <a:t> 8 adet, ayda bir tekrarlayan 2,5 saatlik laboratuvar serisi </a:t>
            </a:r>
          </a:p>
          <a:p>
            <a:pPr algn="l">
              <a:buFont typeface="Arial" panose="020B0604020202020204" pitchFamily="34" charset="0"/>
              <a:buChar char="•"/>
            </a:pPr>
            <a:r>
              <a:rPr lang="tr-TR" sz="1400" b="0" i="0" dirty="0">
                <a:solidFill>
                  <a:srgbClr val="000000"/>
                </a:solidFill>
                <a:effectLst/>
                <a:highlight>
                  <a:srgbClr val="FFFFFF"/>
                </a:highlight>
              </a:rPr>
              <a:t>10 </a:t>
            </a:r>
            <a:r>
              <a:rPr lang="tr-TR" sz="1400" dirty="0">
                <a:solidFill>
                  <a:srgbClr val="000000"/>
                </a:solidFill>
                <a:highlight>
                  <a:srgbClr val="FFFFFF"/>
                </a:highlight>
              </a:rPr>
              <a:t>S</a:t>
            </a:r>
            <a:r>
              <a:rPr lang="tr-TR" sz="1400" b="0" i="0" dirty="0">
                <a:solidFill>
                  <a:srgbClr val="000000"/>
                </a:solidFill>
                <a:effectLst/>
                <a:highlight>
                  <a:srgbClr val="FFFFFF"/>
                </a:highlight>
              </a:rPr>
              <a:t>aat </a:t>
            </a:r>
            <a:r>
              <a:rPr lang="tr-TR" sz="1400" b="0" i="0" dirty="0" err="1">
                <a:solidFill>
                  <a:srgbClr val="000000"/>
                </a:solidFill>
                <a:effectLst/>
                <a:highlight>
                  <a:srgbClr val="FFFFFF"/>
                </a:highlight>
              </a:rPr>
              <a:t>mentorluk</a:t>
            </a:r>
            <a:r>
              <a:rPr lang="tr-TR" sz="1400" b="0" i="0" dirty="0">
                <a:solidFill>
                  <a:srgbClr val="000000"/>
                </a:solidFill>
                <a:effectLst/>
                <a:highlight>
                  <a:srgbClr val="FFFFFF"/>
                </a:highlight>
              </a:rPr>
              <a:t>,</a:t>
            </a:r>
            <a:endParaRPr lang="tr-TR" sz="1400" b="0" i="0" dirty="0">
              <a:solidFill>
                <a:srgbClr val="7A7A7A"/>
              </a:solidFill>
              <a:effectLst/>
              <a:highlight>
                <a:srgbClr val="FFFFFF"/>
              </a:highlight>
            </a:endParaRPr>
          </a:p>
          <a:p>
            <a:pPr algn="l">
              <a:buFont typeface="Arial" panose="020B0604020202020204" pitchFamily="34" charset="0"/>
              <a:buChar char="•"/>
            </a:pPr>
            <a:r>
              <a:rPr lang="tr-TR" sz="1400" b="0" i="0" dirty="0">
                <a:solidFill>
                  <a:srgbClr val="000000"/>
                </a:solidFill>
                <a:effectLst/>
                <a:highlight>
                  <a:srgbClr val="FFFFFF"/>
                </a:highlight>
              </a:rPr>
              <a:t> 6 Adet Gözlemlenen Koçluk Yazılı/Sözlü Geri </a:t>
            </a:r>
            <a:r>
              <a:rPr lang="tr-TR" sz="1400" dirty="0">
                <a:solidFill>
                  <a:srgbClr val="000000"/>
                </a:solidFill>
                <a:highlight>
                  <a:srgbClr val="FFFFFF"/>
                </a:highlight>
              </a:rPr>
              <a:t>B</a:t>
            </a:r>
            <a:r>
              <a:rPr lang="tr-TR" sz="1400" b="0" i="0" dirty="0">
                <a:solidFill>
                  <a:srgbClr val="000000"/>
                </a:solidFill>
                <a:effectLst/>
                <a:highlight>
                  <a:srgbClr val="FFFFFF"/>
                </a:highlight>
              </a:rPr>
              <a:t>ildirimi </a:t>
            </a:r>
            <a:endParaRPr lang="tr-TR" sz="1400" b="0" i="0" dirty="0">
              <a:solidFill>
                <a:srgbClr val="7A7A7A"/>
              </a:solidFill>
              <a:effectLst/>
              <a:highlight>
                <a:srgbClr val="FFFFFF"/>
              </a:highlight>
            </a:endParaRPr>
          </a:p>
          <a:p>
            <a:pPr algn="l">
              <a:buFont typeface="Arial" panose="020B0604020202020204" pitchFamily="34" charset="0"/>
              <a:buChar char="•"/>
            </a:pPr>
            <a:r>
              <a:rPr lang="tr-TR" sz="1400" b="0" i="0" dirty="0">
                <a:solidFill>
                  <a:srgbClr val="000000"/>
                </a:solidFill>
                <a:effectLst/>
                <a:highlight>
                  <a:srgbClr val="FFFFFF"/>
                </a:highlight>
              </a:rPr>
              <a:t> 6 Adet </a:t>
            </a:r>
            <a:r>
              <a:rPr lang="tr-TR" sz="1400" dirty="0" err="1">
                <a:solidFill>
                  <a:srgbClr val="000000"/>
                </a:solidFill>
                <a:highlight>
                  <a:srgbClr val="FFFFFF"/>
                </a:highlight>
              </a:rPr>
              <a:t>G</a:t>
            </a:r>
            <a:r>
              <a:rPr lang="tr-TR" sz="1400" b="0" i="0" dirty="0" err="1">
                <a:solidFill>
                  <a:srgbClr val="000000"/>
                </a:solidFill>
                <a:effectLst/>
                <a:highlight>
                  <a:srgbClr val="FFFFFF"/>
                </a:highlight>
              </a:rPr>
              <a:t>özlemli</a:t>
            </a:r>
            <a:r>
              <a:rPr lang="tr-TR" sz="1400" b="0" i="0" dirty="0">
                <a:solidFill>
                  <a:srgbClr val="000000"/>
                </a:solidFill>
                <a:effectLst/>
                <a:highlight>
                  <a:srgbClr val="FFFFFF"/>
                </a:highlight>
              </a:rPr>
              <a:t> akran koçlukları,</a:t>
            </a:r>
            <a:endParaRPr lang="tr-TR" sz="1400" b="0" i="0" dirty="0">
              <a:solidFill>
                <a:srgbClr val="7A7A7A"/>
              </a:solidFill>
              <a:effectLst/>
              <a:highlight>
                <a:srgbClr val="FFFFFF"/>
              </a:highlight>
            </a:endParaRPr>
          </a:p>
          <a:p>
            <a:pPr algn="l">
              <a:buFont typeface="Arial" panose="020B0604020202020204" pitchFamily="34" charset="0"/>
              <a:buChar char="•"/>
            </a:pPr>
            <a:r>
              <a:rPr lang="tr-TR" sz="1400" b="0" i="0" dirty="0">
                <a:solidFill>
                  <a:srgbClr val="000000"/>
                </a:solidFill>
                <a:effectLst/>
                <a:highlight>
                  <a:srgbClr val="FFFFFF"/>
                </a:highlight>
              </a:rPr>
              <a:t> Vaka çalışmaları,</a:t>
            </a:r>
            <a:endParaRPr lang="tr-TR" sz="1400" b="0" i="0" dirty="0">
              <a:solidFill>
                <a:srgbClr val="7A7A7A"/>
              </a:solidFill>
              <a:effectLst/>
              <a:highlight>
                <a:srgbClr val="FFFFFF"/>
              </a:highlight>
            </a:endParaRPr>
          </a:p>
          <a:p>
            <a:pPr algn="l">
              <a:buFont typeface="Arial" panose="020B0604020202020204" pitchFamily="34" charset="0"/>
              <a:buChar char="•"/>
            </a:pPr>
            <a:r>
              <a:rPr lang="tr-TR" sz="1400" b="0" i="0" dirty="0">
                <a:solidFill>
                  <a:srgbClr val="000000"/>
                </a:solidFill>
                <a:effectLst/>
                <a:highlight>
                  <a:srgbClr val="FFFFFF"/>
                </a:highlight>
              </a:rPr>
              <a:t> 2 adet Performans Değerlendirme Sınavı,</a:t>
            </a:r>
            <a:endParaRPr lang="tr-TR" sz="1400" b="0" i="0" dirty="0">
              <a:solidFill>
                <a:srgbClr val="7A7A7A"/>
              </a:solidFill>
              <a:effectLst/>
              <a:highlight>
                <a:srgbClr val="FFFFFF"/>
              </a:highlight>
            </a:endParaRPr>
          </a:p>
          <a:p>
            <a:pPr algn="l">
              <a:buFont typeface="Arial" panose="020B0604020202020204" pitchFamily="34" charset="0"/>
              <a:buChar char="•"/>
            </a:pPr>
            <a:r>
              <a:rPr lang="tr-TR" sz="1400" b="0" i="0" dirty="0">
                <a:solidFill>
                  <a:srgbClr val="000000"/>
                </a:solidFill>
                <a:effectLst/>
                <a:highlight>
                  <a:srgbClr val="FFFFFF"/>
                </a:highlight>
              </a:rPr>
              <a:t> Koçluğu destekleyen takip projeleri;</a:t>
            </a:r>
            <a:endParaRPr lang="tr-TR" sz="1400" b="0" i="0" dirty="0">
              <a:solidFill>
                <a:srgbClr val="7A7A7A"/>
              </a:solidFill>
              <a:effectLst/>
              <a:highlight>
                <a:srgbClr val="FFFFFF"/>
              </a:highlight>
            </a:endParaRPr>
          </a:p>
          <a:p>
            <a:pPr algn="l"/>
            <a:r>
              <a:rPr lang="tr-TR" sz="1400" b="0" i="0" dirty="0">
                <a:solidFill>
                  <a:srgbClr val="000000"/>
                </a:solidFill>
                <a:effectLst/>
                <a:highlight>
                  <a:srgbClr val="FFFFFF"/>
                </a:highlight>
              </a:rPr>
              <a:t>olmak üzere genel toplamda </a:t>
            </a:r>
            <a:r>
              <a:rPr lang="tr-TR" sz="1400" b="1" dirty="0">
                <a:solidFill>
                  <a:srgbClr val="000000"/>
                </a:solidFill>
                <a:highlight>
                  <a:srgbClr val="FFFFFF"/>
                </a:highlight>
              </a:rPr>
              <a:t>170</a:t>
            </a:r>
            <a:r>
              <a:rPr lang="tr-TR" sz="1400" b="1" i="0" dirty="0">
                <a:solidFill>
                  <a:srgbClr val="000000"/>
                </a:solidFill>
                <a:effectLst/>
                <a:highlight>
                  <a:srgbClr val="FFFFFF"/>
                </a:highlight>
              </a:rPr>
              <a:t> saat eğitim</a:t>
            </a:r>
            <a:r>
              <a:rPr lang="tr-TR" sz="1400" b="0" i="0" dirty="0">
                <a:solidFill>
                  <a:srgbClr val="000000"/>
                </a:solidFill>
                <a:effectLst/>
                <a:highlight>
                  <a:srgbClr val="FFFFFF"/>
                </a:highlight>
              </a:rPr>
              <a:t> içermektedir.</a:t>
            </a:r>
            <a:endParaRPr lang="tr-TR" sz="1400" b="0" i="0" dirty="0">
              <a:solidFill>
                <a:srgbClr val="7A7A7A"/>
              </a:solidFill>
              <a:effectLst/>
              <a:highlight>
                <a:srgbClr val="FFFFFF"/>
              </a:highlight>
            </a:endParaRPr>
          </a:p>
          <a:p>
            <a:pPr algn="l"/>
            <a:endParaRPr lang="tr-TR" sz="1400" b="0" i="0" dirty="0">
              <a:solidFill>
                <a:srgbClr val="7A7A7A"/>
              </a:solidFill>
              <a:effectLst/>
              <a:highlight>
                <a:srgbClr val="FFFFFF"/>
              </a:highlight>
            </a:endParaRPr>
          </a:p>
          <a:p>
            <a:pPr algn="l"/>
            <a:r>
              <a:rPr lang="tr-TR" sz="1400" b="0" i="0" dirty="0">
                <a:solidFill>
                  <a:srgbClr val="000000"/>
                </a:solidFill>
                <a:effectLst/>
                <a:highlight>
                  <a:srgbClr val="FFFFFF"/>
                </a:highlight>
              </a:rPr>
              <a:t>Programa ACC unvanlı koçlar, LEVEL 1 mezunları ya da ICF akredite olan diğer okullardan en az 60 saat koçluk eğitimi almış koçlar katılabilmektedir. Katılım koşulları ile ilgili detaylı bilgi almak için</a:t>
            </a:r>
            <a:r>
              <a:rPr lang="tr-TR" sz="1400" b="0" i="0" dirty="0">
                <a:solidFill>
                  <a:srgbClr val="7A7A7A"/>
                </a:solidFill>
                <a:effectLst/>
                <a:highlight>
                  <a:srgbClr val="FFFFFF"/>
                </a:highlight>
              </a:rPr>
              <a:t> </a:t>
            </a:r>
            <a:r>
              <a:rPr lang="tr-TR" sz="1400" b="0" i="0" u="none" strike="noStrike" dirty="0">
                <a:solidFill>
                  <a:srgbClr val="0089CF"/>
                </a:solidFill>
                <a:effectLst/>
                <a:highlight>
                  <a:srgbClr val="FFFFFF"/>
                </a:highlight>
                <a:hlinkClick r:id="rId3"/>
              </a:rPr>
              <a:t>info@pdricma.com.tr</a:t>
            </a:r>
            <a:r>
              <a:rPr lang="tr-TR" sz="1400" b="0" i="0" dirty="0">
                <a:solidFill>
                  <a:srgbClr val="7A7A7A"/>
                </a:solidFill>
                <a:effectLst/>
                <a:highlight>
                  <a:srgbClr val="FFFFFF"/>
                </a:highlight>
              </a:rPr>
              <a:t> </a:t>
            </a:r>
            <a:r>
              <a:rPr lang="tr-TR" sz="1400" b="0" i="0" dirty="0">
                <a:solidFill>
                  <a:srgbClr val="000000"/>
                </a:solidFill>
                <a:effectLst/>
                <a:highlight>
                  <a:srgbClr val="FFFFFF"/>
                </a:highlight>
              </a:rPr>
              <a:t>adresimize e-mail gönderebilir ya da 0 216 709 17 37’den ulaşabilirsiniz.</a:t>
            </a:r>
          </a:p>
          <a:p>
            <a:pPr algn="l"/>
            <a:endParaRPr lang="tr-TR" sz="1400" b="0" i="0" dirty="0">
              <a:solidFill>
                <a:srgbClr val="7A7A7A"/>
              </a:solidFill>
              <a:effectLst/>
              <a:highlight>
                <a:srgbClr val="FFFFFF"/>
              </a:highlight>
              <a:latin typeface="+mj-lt"/>
            </a:endParaRPr>
          </a:p>
          <a:p>
            <a:pPr marL="12700" marR="0" lvl="0" indent="0" algn="l" defTabSz="914400" rtl="0" eaLnBrk="1" fontAlgn="auto" latinLnBrk="0" hangingPunct="1">
              <a:lnSpc>
                <a:spcPct val="150000"/>
              </a:lnSpc>
              <a:spcBef>
                <a:spcPts val="100"/>
              </a:spcBef>
              <a:spcAft>
                <a:spcPts val="0"/>
              </a:spcAft>
              <a:buClrTx/>
              <a:buSzTx/>
              <a:buFontTx/>
              <a:buNone/>
              <a:tabLst/>
              <a:defRPr/>
            </a:pPr>
            <a:endParaRPr kumimoji="0" lang="tr-TR" sz="100" b="0" i="0" u="none" strike="noStrike" kern="1200" cap="none" spc="40" normalizeH="0" baseline="0" noProof="0" dirty="0">
              <a:ln>
                <a:noFill/>
              </a:ln>
              <a:solidFill>
                <a:prstClr val="black"/>
              </a:solidFill>
              <a:effectLst/>
              <a:uLnTx/>
              <a:uFillTx/>
              <a:latin typeface="Calibri"/>
              <a:ea typeface="+mn-ea"/>
              <a:cs typeface="Arial"/>
            </a:endParaRPr>
          </a:p>
        </p:txBody>
      </p:sp>
      <p:pic>
        <p:nvPicPr>
          <p:cNvPr id="2" name="Resim 1" descr="daire, logo, yazı tipi, ticari marka içeren bir resim&#10;&#10;Açıklama otomatik olarak oluşturuldu">
            <a:extLst>
              <a:ext uri="{FF2B5EF4-FFF2-40B4-BE49-F238E27FC236}">
                <a16:creationId xmlns:a16="http://schemas.microsoft.com/office/drawing/2014/main" id="{5C81332B-EF0A-5B84-D71C-2D37D3400A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0450" y="9083675"/>
            <a:ext cx="1161647" cy="1161647"/>
          </a:xfrm>
          <a:prstGeom prst="rect">
            <a:avLst/>
          </a:prstGeom>
        </p:spPr>
      </p:pic>
    </p:spTree>
    <p:custDataLst>
      <p:tags r:id="rId1"/>
    </p:custDataLst>
    <p:extLst>
      <p:ext uri="{BB962C8B-B14F-4D97-AF65-F5344CB8AC3E}">
        <p14:creationId xmlns:p14="http://schemas.microsoft.com/office/powerpoint/2010/main" val="3297578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25450" y="930275"/>
            <a:ext cx="6705600" cy="8953733"/>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000" b="1" i="0" u="none" strike="noStrike" kern="1200" cap="none" spc="-20" normalizeH="0" baseline="0" noProof="0" dirty="0">
                <a:ln>
                  <a:noFill/>
                </a:ln>
                <a:solidFill>
                  <a:srgbClr val="202020"/>
                </a:solidFill>
                <a:effectLst/>
                <a:uLnTx/>
                <a:uFillTx/>
                <a:latin typeface="Calibri"/>
                <a:ea typeface="+mn-ea"/>
                <a:cs typeface="+mn-cs"/>
              </a:rPr>
              <a:t>TAKIM KOÇLUĞU</a:t>
            </a:r>
            <a:endParaRPr kumimoji="0" lang="tr-TR" sz="2000" b="1" i="0" u="none" strike="noStrike" kern="1200" cap="none" spc="-20" normalizeH="0" baseline="0" noProof="0" dirty="0">
              <a:ln>
                <a:noFill/>
              </a:ln>
              <a:solidFill>
                <a:srgbClr val="202020"/>
              </a:solidFill>
              <a:effectLst/>
              <a:uLnTx/>
              <a:uFillTx/>
              <a:latin typeface="Calibri"/>
              <a:ea typeface="+mn-ea"/>
              <a:cs typeface="+mn-cs"/>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sz="2000" b="1" i="0" u="none" strike="noStrike" kern="1200" cap="none" spc="-20" normalizeH="0" baseline="0" noProof="0" dirty="0">
              <a:ln>
                <a:noFill/>
              </a:ln>
              <a:solidFill>
                <a:srgbClr val="202020"/>
              </a:solidFill>
              <a:effectLst/>
              <a:uLnTx/>
              <a:uFillTx/>
              <a:ea typeface="+mn-ea"/>
              <a:cs typeface="+mn-cs"/>
            </a:endParaRPr>
          </a:p>
          <a:p>
            <a:pPr algn="just"/>
            <a:r>
              <a:rPr lang="tr-TR" sz="1600" b="1" i="1" dirty="0">
                <a:effectLst/>
                <a:ea typeface="Aptos" panose="020B0004020202020204" pitchFamily="34" charset="0"/>
                <a:cs typeface="Times New Roman" panose="02020603050405020304" pitchFamily="18" charset="0"/>
              </a:rPr>
              <a:t>’Takım halinde çalışırken, bireysel çalışma sırasında sahip olduğumuz akıldan daha fazlasına sahip olduğumuz gerçekliğini kabullenmek gerekir.’’ </a:t>
            </a:r>
          </a:p>
          <a:p>
            <a:pPr algn="just"/>
            <a:r>
              <a:rPr lang="tr-TR" sz="1600" b="1" i="1" dirty="0">
                <a:effectLst/>
                <a:ea typeface="Aptos" panose="020B0004020202020204" pitchFamily="34" charset="0"/>
                <a:cs typeface="Times New Roman" panose="02020603050405020304" pitchFamily="18" charset="0"/>
              </a:rPr>
              <a:t>– Mark MILLER</a:t>
            </a:r>
            <a:endParaRPr lang="tr-TR" sz="1600" dirty="0">
              <a:effectLst/>
              <a:ea typeface="Aptos" panose="020B0004020202020204" pitchFamily="34" charset="0"/>
              <a:cs typeface="Times New Roman" panose="02020603050405020304" pitchFamily="18" charset="0"/>
            </a:endParaRPr>
          </a:p>
          <a:p>
            <a:pPr algn="just"/>
            <a:r>
              <a:rPr lang="tr-TR" sz="1600" dirty="0">
                <a:effectLst/>
                <a:ea typeface="Aptos" panose="020B0004020202020204" pitchFamily="34" charset="0"/>
                <a:cs typeface="Times New Roman" panose="02020603050405020304" pitchFamily="18" charset="0"/>
              </a:rPr>
              <a:t> </a:t>
            </a:r>
          </a:p>
          <a:p>
            <a:pPr algn="just"/>
            <a:r>
              <a:rPr lang="tr-TR" sz="1600" dirty="0">
                <a:effectLst/>
                <a:ea typeface="Aptos" panose="020B0004020202020204" pitchFamily="34" charset="0"/>
                <a:cs typeface="Times New Roman" panose="02020603050405020304" pitchFamily="18" charset="0"/>
              </a:rPr>
              <a:t>Takımlar; bilgileri, deneyimleri, becerileri, kişilik yapıları ve motivasyonları benzersiz olabilen kişilerden oluşuyor. Bu sebeple; günümüzün hızlı, değişken, belirsizliklerle dolu dünyasında, birlikte çalışan kişilerin takım dinamiklerini ve takım performansını farklı yönlerde etkilemesi mümkün olabiliyor. </a:t>
            </a:r>
          </a:p>
          <a:p>
            <a:pPr algn="just"/>
            <a:r>
              <a:rPr lang="tr-TR" sz="1600" dirty="0">
                <a:effectLst/>
                <a:ea typeface="Aptos" panose="020B0004020202020204" pitchFamily="34" charset="0"/>
                <a:cs typeface="Times New Roman" panose="02020603050405020304" pitchFamily="18" charset="0"/>
              </a:rPr>
              <a:t> </a:t>
            </a:r>
          </a:p>
          <a:p>
            <a:pPr algn="just"/>
            <a:r>
              <a:rPr lang="tr-TR" sz="1600" dirty="0">
                <a:solidFill>
                  <a:srgbClr val="374151"/>
                </a:solidFill>
                <a:effectLst/>
                <a:ea typeface="Aptos" panose="020B0004020202020204" pitchFamily="34" charset="0"/>
                <a:cs typeface="Times New Roman" panose="02020603050405020304" pitchFamily="18" charset="0"/>
              </a:rPr>
              <a:t>Takım Koçluğu, takımın gücünü keşfederek, takımın potansiyelini en üst düzeyde sergileyerek, yüksek performans hedeflerine ulaşmak isteyen takımlar için yapılandırılmış bir süreçtir. </a:t>
            </a:r>
            <a:endParaRPr lang="tr-TR" sz="1600" dirty="0">
              <a:effectLst/>
              <a:ea typeface="Aptos" panose="020B0004020202020204" pitchFamily="34" charset="0"/>
              <a:cs typeface="Times New Roman" panose="02020603050405020304" pitchFamily="18" charset="0"/>
            </a:endParaRPr>
          </a:p>
          <a:p>
            <a:pPr algn="just"/>
            <a:r>
              <a:rPr lang="tr-TR" sz="1600" dirty="0">
                <a:solidFill>
                  <a:srgbClr val="374151"/>
                </a:solidFill>
                <a:effectLst/>
                <a:ea typeface="Aptos" panose="020B0004020202020204" pitchFamily="34" charset="0"/>
                <a:cs typeface="Times New Roman" panose="02020603050405020304" pitchFamily="18" charset="0"/>
              </a:rPr>
              <a:t> </a:t>
            </a:r>
            <a:endParaRPr lang="tr-TR" sz="1600" dirty="0">
              <a:effectLst/>
              <a:ea typeface="Aptos" panose="020B0004020202020204" pitchFamily="34" charset="0"/>
              <a:cs typeface="Times New Roman" panose="02020603050405020304" pitchFamily="18" charset="0"/>
            </a:endParaRPr>
          </a:p>
          <a:p>
            <a:pPr algn="just"/>
            <a:r>
              <a:rPr lang="tr-TR" sz="1600" b="1" dirty="0">
                <a:solidFill>
                  <a:srgbClr val="374151"/>
                </a:solidFill>
                <a:effectLst/>
                <a:ea typeface="Aptos" panose="020B0004020202020204" pitchFamily="34" charset="0"/>
                <a:cs typeface="Times New Roman" panose="02020603050405020304" pitchFamily="18" charset="0"/>
              </a:rPr>
              <a:t>Takım Koçunun, Takım ile iş birliği içinde olduğu bu süreç,</a:t>
            </a:r>
            <a:endParaRPr lang="tr-TR" sz="1600" b="1" dirty="0">
              <a:effectLst/>
              <a:ea typeface="Aptos" panose="020B0004020202020204" pitchFamily="34" charset="0"/>
              <a:cs typeface="Times New Roman" panose="02020603050405020304" pitchFamily="18" charset="0"/>
            </a:endParaRPr>
          </a:p>
          <a:p>
            <a:pPr marL="285750" indent="-285750" algn="just">
              <a:buFont typeface="Arial" panose="020B0604020202020204" pitchFamily="34" charset="0"/>
              <a:buChar char="•"/>
            </a:pPr>
            <a:r>
              <a:rPr lang="tr-TR" sz="1600" dirty="0">
                <a:solidFill>
                  <a:srgbClr val="374151"/>
                </a:solidFill>
                <a:effectLst/>
                <a:ea typeface="Aptos" panose="020B0004020202020204" pitchFamily="34" charset="0"/>
                <a:cs typeface="Times New Roman" panose="02020603050405020304" pitchFamily="18" charset="0"/>
              </a:rPr>
              <a:t>Takımın, verimliliğinin, etkinliğinin artırılmasına,</a:t>
            </a:r>
            <a:endParaRPr lang="tr-TR" sz="1600" dirty="0">
              <a:effectLst/>
              <a:ea typeface="Aptos" panose="020B0004020202020204" pitchFamily="34" charset="0"/>
              <a:cs typeface="Times New Roman" panose="02020603050405020304" pitchFamily="18" charset="0"/>
            </a:endParaRPr>
          </a:p>
          <a:p>
            <a:pPr marL="285750" indent="-285750" algn="just">
              <a:buFont typeface="Arial" panose="020B0604020202020204" pitchFamily="34" charset="0"/>
              <a:buChar char="•"/>
            </a:pPr>
            <a:r>
              <a:rPr lang="tr-TR" sz="1600" dirty="0">
                <a:solidFill>
                  <a:srgbClr val="374151"/>
                </a:solidFill>
                <a:effectLst/>
                <a:ea typeface="Aptos" panose="020B0004020202020204" pitchFamily="34" charset="0"/>
                <a:cs typeface="Times New Roman" panose="02020603050405020304" pitchFamily="18" charset="0"/>
              </a:rPr>
              <a:t>Takım üyeleri arasında akıcı ve etkin iletişimin oluşturulmasına, </a:t>
            </a:r>
            <a:endParaRPr lang="tr-TR" sz="1600" dirty="0">
              <a:ea typeface="Aptos" panose="020B0004020202020204" pitchFamily="34" charset="0"/>
              <a:cs typeface="Times New Roman" panose="02020603050405020304" pitchFamily="18" charset="0"/>
            </a:endParaRPr>
          </a:p>
          <a:p>
            <a:pPr marL="285750" indent="-285750" algn="just">
              <a:buFont typeface="Arial" panose="020B0604020202020204" pitchFamily="34" charset="0"/>
              <a:buChar char="•"/>
            </a:pPr>
            <a:r>
              <a:rPr lang="tr-TR" sz="1600" dirty="0">
                <a:solidFill>
                  <a:srgbClr val="374151"/>
                </a:solidFill>
                <a:effectLst/>
                <a:ea typeface="Aptos" panose="020B0004020202020204" pitchFamily="34" charset="0"/>
                <a:cs typeface="Times New Roman" panose="02020603050405020304" pitchFamily="18" charset="0"/>
              </a:rPr>
              <a:t>Takımın yüksek performans hedeflerine ulaşma adımlarını ve yöntemlerini belirlemesine, sürekli gelişimin ve sürdürülebilirliğinin sağlanmasına yönelik diyalogları ve düşünmeyi teşvik eden, destek olan bir yaklaşımla sürdürülmektedir. </a:t>
            </a:r>
            <a:endParaRPr lang="tr-TR" sz="1600" dirty="0">
              <a:effectLst/>
              <a:ea typeface="Aptos" panose="020B0004020202020204" pitchFamily="34" charset="0"/>
              <a:cs typeface="Times New Roman" panose="02020603050405020304" pitchFamily="18" charset="0"/>
            </a:endParaRPr>
          </a:p>
          <a:p>
            <a:pPr algn="just"/>
            <a:r>
              <a:rPr lang="tr-TR" sz="1600" dirty="0">
                <a:effectLst/>
                <a:ea typeface="Aptos" panose="020B0004020202020204" pitchFamily="34" charset="0"/>
                <a:cs typeface="Times New Roman" panose="02020603050405020304" pitchFamily="18" charset="0"/>
              </a:rPr>
              <a:t> </a:t>
            </a:r>
          </a:p>
          <a:p>
            <a:pPr algn="just"/>
            <a:r>
              <a:rPr lang="tr-TR" sz="1600" dirty="0">
                <a:effectLst/>
                <a:ea typeface="Aptos" panose="020B0004020202020204" pitchFamily="34" charset="0"/>
                <a:cs typeface="Times New Roman" panose="02020603050405020304" pitchFamily="18" charset="0"/>
              </a:rPr>
              <a:t>Uluslararası Koçluk Federasyonu da takım koçluğunu, bir takımın kendi dinamikleri ve ilişkileriyle birlikte yaratıcı ve yansıtıcı bir süreçte ortak amaç ve hedeflere ulaşmak için beceri ve potansiyellerini azami şekilde kullanılabilmesini sağlamak için ilham veren bir  iş birliği kurmak olarak tanımlamaktadır.</a:t>
            </a:r>
          </a:p>
          <a:p>
            <a:pPr algn="just"/>
            <a:r>
              <a:rPr lang="tr-TR" sz="1600" dirty="0">
                <a:effectLst/>
                <a:ea typeface="Aptos" panose="020B0004020202020204" pitchFamily="34" charset="0"/>
                <a:cs typeface="Times New Roman" panose="02020603050405020304" pitchFamily="18" charset="0"/>
              </a:rPr>
              <a:t> </a:t>
            </a:r>
          </a:p>
          <a:p>
            <a:pPr algn="just"/>
            <a:r>
              <a:rPr lang="tr-TR" sz="1600" dirty="0">
                <a:effectLst/>
                <a:ea typeface="Aptos" panose="020B0004020202020204" pitchFamily="34" charset="0"/>
                <a:cs typeface="Times New Roman" panose="02020603050405020304" pitchFamily="18" charset="0"/>
              </a:rPr>
              <a:t>Tüm süreç Kuruma özel olarak, Takım hedefleri göz önünde bulundurularak yapılandırılmaktadır. </a:t>
            </a:r>
          </a:p>
          <a:p>
            <a:pPr algn="just"/>
            <a:r>
              <a:rPr lang="tr-TR" sz="1600" dirty="0">
                <a:effectLst/>
                <a:ea typeface="Aptos" panose="020B0004020202020204" pitchFamily="34" charset="0"/>
                <a:cs typeface="Times New Roman" panose="02020603050405020304" pitchFamily="18" charset="0"/>
              </a:rPr>
              <a:t> </a:t>
            </a:r>
          </a:p>
          <a:p>
            <a:pPr algn="just"/>
            <a:r>
              <a:rPr lang="tr-TR" sz="1600" dirty="0">
                <a:effectLst/>
                <a:ea typeface="Aptos" panose="020B0004020202020204" pitchFamily="34" charset="0"/>
                <a:cs typeface="Times New Roman" panose="02020603050405020304" pitchFamily="18" charset="0"/>
              </a:rPr>
              <a:t>Takım Koçluğu hizmetlerimizle ilgili , Kurumunuza / Takımınıza özel daha detaylı bilgi almak üzere  </a:t>
            </a:r>
            <a:r>
              <a:rPr lang="tr-TR" sz="1600" u="sng" dirty="0">
                <a:solidFill>
                  <a:srgbClr val="0000FF"/>
                </a:solidFill>
                <a:effectLst/>
                <a:ea typeface="Aptos" panose="020B0004020202020204" pitchFamily="34" charset="0"/>
                <a:cs typeface="Times New Roman" panose="02020603050405020304" pitchFamily="18" charset="0"/>
                <a:hlinkClick r:id="rId3"/>
              </a:rPr>
              <a:t>info@pdricma.com.tr</a:t>
            </a:r>
            <a:r>
              <a:rPr lang="tr-TR" sz="1600" dirty="0">
                <a:effectLst/>
                <a:ea typeface="Aptos" panose="020B0004020202020204" pitchFamily="34" charset="0"/>
                <a:cs typeface="Times New Roman" panose="02020603050405020304" pitchFamily="18" charset="0"/>
              </a:rPr>
              <a:t> adresimize e-mail gönderebilir ya da </a:t>
            </a:r>
          </a:p>
          <a:p>
            <a:pPr algn="just"/>
            <a:r>
              <a:rPr lang="tr-TR" sz="1600" dirty="0">
                <a:effectLst/>
                <a:ea typeface="Aptos" panose="020B0004020202020204" pitchFamily="34" charset="0"/>
                <a:cs typeface="Times New Roman" panose="02020603050405020304" pitchFamily="18" charset="0"/>
              </a:rPr>
              <a:t>0 216 709 17 37’den bize ulaşabilirsiniz.</a:t>
            </a:r>
          </a:p>
          <a:p>
            <a:pPr marL="0" marR="0" lvl="0" indent="0" algn="l" defTabSz="914400" rtl="0" eaLnBrk="1" fontAlgn="auto" latinLnBrk="0" hangingPunct="1">
              <a:lnSpc>
                <a:spcPct val="100000"/>
              </a:lnSpc>
              <a:spcBef>
                <a:spcPts val="25"/>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Arial"/>
            </a:endParaRPr>
          </a:p>
        </p:txBody>
      </p:sp>
    </p:spTree>
    <p:custDataLst>
      <p:tags r:id="rId1"/>
    </p:custDataLst>
    <p:extLst>
      <p:ext uri="{BB962C8B-B14F-4D97-AF65-F5344CB8AC3E}">
        <p14:creationId xmlns:p14="http://schemas.microsoft.com/office/powerpoint/2010/main" val="189523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p:nvPr/>
        </p:nvSpPr>
        <p:spPr>
          <a:xfrm>
            <a:off x="349250" y="930275"/>
            <a:ext cx="6934200" cy="9229578"/>
          </a:xfrm>
          <a:prstGeom prst="rect">
            <a:avLst/>
          </a:prstGeom>
        </p:spPr>
        <p:txBody>
          <a:bodyPr vert="horz" wrap="square" lIns="0" tIns="15240" rIns="0" bIns="0" rtlCol="0">
            <a:spAutoFit/>
          </a:bodyPr>
          <a:lstStyle/>
          <a:p>
            <a:pPr marL="12700">
              <a:lnSpc>
                <a:spcPct val="100000"/>
              </a:lnSpc>
              <a:spcBef>
                <a:spcPts val="120"/>
              </a:spcBef>
            </a:pPr>
            <a:r>
              <a:rPr sz="2000" b="1" spc="-20" dirty="0">
                <a:solidFill>
                  <a:srgbClr val="202020"/>
                </a:solidFill>
              </a:rPr>
              <a:t>SATIŞ KOÇLUĞU</a:t>
            </a:r>
          </a:p>
          <a:p>
            <a:pPr marL="12700" marR="5080">
              <a:lnSpc>
                <a:spcPct val="146900"/>
              </a:lnSpc>
              <a:spcBef>
                <a:spcPts val="720"/>
              </a:spcBef>
            </a:pPr>
            <a:r>
              <a:rPr sz="1400" spc="120" dirty="0">
                <a:cs typeface="Arial"/>
              </a:rPr>
              <a:t> </a:t>
            </a:r>
            <a:endParaRPr lang="tr-TR" sz="1400" spc="120" dirty="0">
              <a:cs typeface="Arial"/>
            </a:endParaRPr>
          </a:p>
          <a:p>
            <a:pPr marL="12700" marR="5080">
              <a:lnSpc>
                <a:spcPct val="146900"/>
              </a:lnSpc>
              <a:spcBef>
                <a:spcPts val="720"/>
              </a:spcBef>
            </a:pPr>
            <a:r>
              <a:rPr sz="1400" spc="20" dirty="0">
                <a:cs typeface="Arial"/>
              </a:rPr>
              <a:t>Bu</a:t>
            </a:r>
            <a:r>
              <a:rPr sz="1400" spc="114" dirty="0">
                <a:cs typeface="Arial"/>
              </a:rPr>
              <a:t> </a:t>
            </a:r>
            <a:r>
              <a:rPr sz="1400" spc="45" dirty="0">
                <a:cs typeface="Arial"/>
              </a:rPr>
              <a:t>program,</a:t>
            </a:r>
            <a:r>
              <a:rPr sz="1400" spc="120" dirty="0">
                <a:cs typeface="Arial"/>
              </a:rPr>
              <a:t> </a:t>
            </a:r>
            <a:r>
              <a:rPr sz="1400" spc="40" dirty="0" err="1">
                <a:cs typeface="Arial"/>
              </a:rPr>
              <a:t>satış</a:t>
            </a:r>
            <a:r>
              <a:rPr sz="1400" spc="120" dirty="0">
                <a:cs typeface="Arial"/>
              </a:rPr>
              <a:t> </a:t>
            </a:r>
            <a:r>
              <a:rPr sz="1400" spc="45" dirty="0" err="1">
                <a:cs typeface="Arial"/>
              </a:rPr>
              <a:t>yöneticilerinin</a:t>
            </a:r>
            <a:r>
              <a:rPr lang="tr-TR" sz="1400" spc="45" dirty="0">
                <a:cs typeface="Arial"/>
              </a:rPr>
              <a:t>, profesyonel koçların ve</a:t>
            </a:r>
            <a:r>
              <a:rPr sz="1400" spc="114" dirty="0">
                <a:cs typeface="Arial"/>
              </a:rPr>
              <a:t> </a:t>
            </a:r>
            <a:r>
              <a:rPr sz="1400" spc="40" dirty="0">
                <a:cs typeface="Arial"/>
              </a:rPr>
              <a:t>takım</a:t>
            </a:r>
            <a:r>
              <a:rPr sz="1400" spc="120" dirty="0">
                <a:cs typeface="Arial"/>
              </a:rPr>
              <a:t> </a:t>
            </a:r>
            <a:r>
              <a:rPr sz="1400" spc="45" dirty="0" err="1">
                <a:cs typeface="Arial"/>
              </a:rPr>
              <a:t>üyelerinin</a:t>
            </a:r>
            <a:r>
              <a:rPr sz="1400" spc="120" dirty="0">
                <a:cs typeface="Arial"/>
              </a:rPr>
              <a:t> </a:t>
            </a:r>
            <a:r>
              <a:rPr sz="1400" spc="45" dirty="0" err="1">
                <a:cs typeface="Arial"/>
              </a:rPr>
              <a:t>hedef</a:t>
            </a:r>
            <a:r>
              <a:rPr lang="tr-TR" sz="1400" spc="45" dirty="0">
                <a:cs typeface="Arial"/>
              </a:rPr>
              <a:t>e</a:t>
            </a:r>
            <a:r>
              <a:rPr sz="1400" spc="45" dirty="0">
                <a:cs typeface="Arial"/>
              </a:rPr>
              <a:t> </a:t>
            </a:r>
            <a:r>
              <a:rPr sz="1400" spc="-305" dirty="0">
                <a:cs typeface="Arial"/>
              </a:rPr>
              <a:t> </a:t>
            </a:r>
            <a:r>
              <a:rPr sz="1400" spc="40" dirty="0">
                <a:cs typeface="Arial"/>
              </a:rPr>
              <a:t>ulaşma,</a:t>
            </a:r>
            <a:r>
              <a:rPr sz="1400" spc="110" dirty="0">
                <a:cs typeface="Arial"/>
              </a:rPr>
              <a:t> </a:t>
            </a:r>
            <a:r>
              <a:rPr sz="1400" spc="45" dirty="0">
                <a:cs typeface="Arial"/>
              </a:rPr>
              <a:t>performans</a:t>
            </a:r>
            <a:r>
              <a:rPr sz="1400" spc="114" dirty="0">
                <a:cs typeface="Arial"/>
              </a:rPr>
              <a:t> </a:t>
            </a:r>
            <a:r>
              <a:rPr sz="1400" spc="20" dirty="0">
                <a:cs typeface="Arial"/>
              </a:rPr>
              <a:t>ve</a:t>
            </a:r>
            <a:r>
              <a:rPr sz="1400" spc="110" dirty="0">
                <a:cs typeface="Arial"/>
              </a:rPr>
              <a:t> </a:t>
            </a:r>
            <a:r>
              <a:rPr sz="1400" spc="45" dirty="0" err="1">
                <a:cs typeface="Arial"/>
              </a:rPr>
              <a:t>motivasyon</a:t>
            </a:r>
            <a:r>
              <a:rPr sz="1400" spc="114" dirty="0">
                <a:cs typeface="Arial"/>
              </a:rPr>
              <a:t> </a:t>
            </a:r>
            <a:r>
              <a:rPr sz="1400" spc="45" dirty="0" err="1">
                <a:cs typeface="Arial"/>
              </a:rPr>
              <a:t>artırma</a:t>
            </a:r>
            <a:r>
              <a:rPr lang="tr-TR" sz="1400" spc="45" dirty="0">
                <a:cs typeface="Arial"/>
              </a:rPr>
              <a:t>,</a:t>
            </a:r>
            <a:r>
              <a:rPr sz="1400" spc="110" dirty="0">
                <a:cs typeface="Arial"/>
              </a:rPr>
              <a:t> </a:t>
            </a:r>
            <a:r>
              <a:rPr sz="1400" spc="45" dirty="0">
                <a:cs typeface="Arial"/>
              </a:rPr>
              <a:t>yönlendirme</a:t>
            </a:r>
            <a:r>
              <a:rPr sz="1400" spc="114" dirty="0">
                <a:cs typeface="Arial"/>
              </a:rPr>
              <a:t> </a:t>
            </a:r>
            <a:r>
              <a:rPr sz="1400" spc="45" dirty="0">
                <a:cs typeface="Arial"/>
              </a:rPr>
              <a:t>sürecinde</a:t>
            </a:r>
            <a:r>
              <a:rPr sz="1400" spc="114" dirty="0">
                <a:cs typeface="Arial"/>
              </a:rPr>
              <a:t> </a:t>
            </a:r>
            <a:r>
              <a:rPr sz="1400" spc="45" dirty="0">
                <a:cs typeface="Arial"/>
              </a:rPr>
              <a:t>desteğin</a:t>
            </a:r>
            <a:r>
              <a:rPr sz="1400" spc="110" dirty="0">
                <a:cs typeface="Arial"/>
              </a:rPr>
              <a:t> </a:t>
            </a:r>
            <a:r>
              <a:rPr sz="1400" spc="40" dirty="0">
                <a:cs typeface="Arial"/>
              </a:rPr>
              <a:t>nasıl </a:t>
            </a:r>
            <a:r>
              <a:rPr sz="1400" spc="45" dirty="0">
                <a:cs typeface="Arial"/>
              </a:rPr>
              <a:t> verileceğini</a:t>
            </a:r>
            <a:r>
              <a:rPr sz="1400" spc="114" dirty="0">
                <a:cs typeface="Arial"/>
              </a:rPr>
              <a:t> </a:t>
            </a:r>
            <a:r>
              <a:rPr sz="1400" spc="45" dirty="0">
                <a:cs typeface="Arial"/>
              </a:rPr>
              <a:t>göstermek</a:t>
            </a:r>
            <a:r>
              <a:rPr sz="1400" spc="114" dirty="0">
                <a:cs typeface="Arial"/>
              </a:rPr>
              <a:t> </a:t>
            </a:r>
            <a:r>
              <a:rPr sz="1400" spc="45" dirty="0">
                <a:cs typeface="Arial"/>
              </a:rPr>
              <a:t>amacıyla</a:t>
            </a:r>
            <a:r>
              <a:rPr sz="1400" spc="114" dirty="0">
                <a:cs typeface="Arial"/>
              </a:rPr>
              <a:t> </a:t>
            </a:r>
            <a:r>
              <a:rPr sz="1400" spc="45" dirty="0">
                <a:cs typeface="Arial"/>
              </a:rPr>
              <a:t>tasarlanmıştır.</a:t>
            </a:r>
            <a:r>
              <a:rPr sz="1400" spc="114" dirty="0">
                <a:cs typeface="Arial"/>
              </a:rPr>
              <a:t> </a:t>
            </a:r>
            <a:r>
              <a:rPr sz="1400" spc="45" dirty="0">
                <a:cs typeface="Arial"/>
              </a:rPr>
              <a:t>Yöneticileri,</a:t>
            </a:r>
            <a:r>
              <a:rPr sz="1400" spc="114" dirty="0">
                <a:cs typeface="Arial"/>
              </a:rPr>
              <a:t> </a:t>
            </a:r>
            <a:r>
              <a:rPr lang="tr-TR" sz="1400" spc="45" dirty="0">
                <a:cs typeface="Arial"/>
              </a:rPr>
              <a:t>ekiplerinin</a:t>
            </a:r>
            <a:r>
              <a:rPr sz="1400" spc="45" dirty="0">
                <a:cs typeface="Arial"/>
              </a:rPr>
              <a:t> </a:t>
            </a:r>
            <a:r>
              <a:rPr sz="1400" spc="50" dirty="0">
                <a:cs typeface="Arial"/>
              </a:rPr>
              <a:t> </a:t>
            </a:r>
            <a:r>
              <a:rPr sz="1400" spc="45" dirty="0">
                <a:cs typeface="Arial"/>
              </a:rPr>
              <a:t>potansiyelini</a:t>
            </a:r>
            <a:r>
              <a:rPr sz="1400" spc="114" dirty="0">
                <a:cs typeface="Arial"/>
              </a:rPr>
              <a:t> </a:t>
            </a:r>
            <a:r>
              <a:rPr sz="1400" spc="45" dirty="0">
                <a:cs typeface="Arial"/>
              </a:rPr>
              <a:t>keşfedip</a:t>
            </a:r>
            <a:r>
              <a:rPr sz="1400" spc="114" dirty="0">
                <a:cs typeface="Arial"/>
              </a:rPr>
              <a:t> </a:t>
            </a:r>
            <a:r>
              <a:rPr sz="1400" spc="40" dirty="0">
                <a:cs typeface="Arial"/>
              </a:rPr>
              <a:t>onların</a:t>
            </a:r>
            <a:r>
              <a:rPr sz="1400" spc="114" dirty="0">
                <a:cs typeface="Arial"/>
              </a:rPr>
              <a:t> </a:t>
            </a:r>
            <a:r>
              <a:rPr sz="1400" spc="45" dirty="0">
                <a:cs typeface="Arial"/>
              </a:rPr>
              <a:t>kapasitelerini</a:t>
            </a:r>
            <a:r>
              <a:rPr sz="1400" spc="120" dirty="0">
                <a:cs typeface="Arial"/>
              </a:rPr>
              <a:t> </a:t>
            </a:r>
            <a:r>
              <a:rPr sz="1400" spc="40" dirty="0">
                <a:cs typeface="Arial"/>
              </a:rPr>
              <a:t>etkin</a:t>
            </a:r>
            <a:r>
              <a:rPr sz="1400" spc="114" dirty="0">
                <a:cs typeface="Arial"/>
              </a:rPr>
              <a:t> </a:t>
            </a:r>
            <a:r>
              <a:rPr sz="1400" spc="40" dirty="0">
                <a:cs typeface="Arial"/>
              </a:rPr>
              <a:t>biçimde</a:t>
            </a:r>
            <a:r>
              <a:rPr sz="1400" spc="114" dirty="0">
                <a:cs typeface="Arial"/>
              </a:rPr>
              <a:t> </a:t>
            </a:r>
            <a:r>
              <a:rPr sz="1400" spc="40" dirty="0">
                <a:cs typeface="Arial"/>
              </a:rPr>
              <a:t>ortaya</a:t>
            </a:r>
            <a:r>
              <a:rPr sz="1400" spc="114" dirty="0">
                <a:cs typeface="Arial"/>
              </a:rPr>
              <a:t> </a:t>
            </a:r>
            <a:r>
              <a:rPr sz="1400" spc="45" dirty="0">
                <a:cs typeface="Arial"/>
              </a:rPr>
              <a:t>koymalarına </a:t>
            </a:r>
            <a:r>
              <a:rPr sz="1400" spc="50" dirty="0">
                <a:cs typeface="Arial"/>
              </a:rPr>
              <a:t> </a:t>
            </a:r>
            <a:r>
              <a:rPr sz="1400" spc="45" dirty="0">
                <a:cs typeface="Arial"/>
              </a:rPr>
              <a:t>yardımcı</a:t>
            </a:r>
            <a:r>
              <a:rPr sz="1400" spc="110" dirty="0">
                <a:cs typeface="Arial"/>
              </a:rPr>
              <a:t> </a:t>
            </a:r>
            <a:r>
              <a:rPr sz="1400" spc="40" dirty="0">
                <a:cs typeface="Arial"/>
              </a:rPr>
              <a:t>olacak</a:t>
            </a:r>
            <a:r>
              <a:rPr sz="1400" spc="110" dirty="0">
                <a:cs typeface="Arial"/>
              </a:rPr>
              <a:t> </a:t>
            </a:r>
            <a:r>
              <a:rPr sz="1400" spc="40" dirty="0">
                <a:cs typeface="Arial"/>
              </a:rPr>
              <a:t>koçluk</a:t>
            </a:r>
            <a:r>
              <a:rPr sz="1400" spc="110" dirty="0">
                <a:cs typeface="Arial"/>
              </a:rPr>
              <a:t> </a:t>
            </a:r>
            <a:r>
              <a:rPr sz="1400" spc="45" dirty="0">
                <a:cs typeface="Arial"/>
              </a:rPr>
              <a:t>becerileri</a:t>
            </a:r>
            <a:r>
              <a:rPr sz="1400" spc="110" dirty="0">
                <a:cs typeface="Arial"/>
              </a:rPr>
              <a:t> </a:t>
            </a:r>
            <a:r>
              <a:rPr sz="1400" spc="30" dirty="0" err="1">
                <a:cs typeface="Arial"/>
              </a:rPr>
              <a:t>ile</a:t>
            </a:r>
            <a:r>
              <a:rPr sz="1400" spc="110" dirty="0">
                <a:cs typeface="Arial"/>
              </a:rPr>
              <a:t> </a:t>
            </a:r>
            <a:r>
              <a:rPr sz="1400" spc="45" dirty="0" err="1">
                <a:cs typeface="Arial"/>
              </a:rPr>
              <a:t>donatmak</a:t>
            </a:r>
            <a:r>
              <a:rPr lang="tr-TR" sz="1400" spc="45" dirty="0">
                <a:cs typeface="Arial"/>
              </a:rPr>
              <a:t> amaçlanmıştır.</a:t>
            </a:r>
          </a:p>
          <a:p>
            <a:pPr marL="12700" marR="5080">
              <a:lnSpc>
                <a:spcPct val="146900"/>
              </a:lnSpc>
              <a:spcBef>
                <a:spcPts val="720"/>
              </a:spcBef>
            </a:pPr>
            <a:endParaRPr sz="1400" dirty="0">
              <a:cs typeface="Arial"/>
            </a:endParaRPr>
          </a:p>
          <a:p>
            <a:pPr marL="12700">
              <a:lnSpc>
                <a:spcPct val="100000"/>
              </a:lnSpc>
              <a:spcBef>
                <a:spcPts val="645"/>
              </a:spcBef>
            </a:pPr>
            <a:r>
              <a:rPr sz="1400" b="1" spc="40" dirty="0">
                <a:cs typeface="Arial"/>
              </a:rPr>
              <a:t>Program</a:t>
            </a:r>
            <a:r>
              <a:rPr sz="1400" b="1" spc="70" dirty="0">
                <a:cs typeface="Arial"/>
              </a:rPr>
              <a:t> </a:t>
            </a:r>
            <a:r>
              <a:rPr sz="1400" b="1" spc="45" dirty="0">
                <a:cs typeface="Arial"/>
              </a:rPr>
              <a:t>İçeriği:</a:t>
            </a:r>
            <a:endParaRPr sz="1400" dirty="0">
              <a:cs typeface="Arial"/>
            </a:endParaRPr>
          </a:p>
          <a:p>
            <a:pPr marL="430529" indent="-171450">
              <a:lnSpc>
                <a:spcPct val="100000"/>
              </a:lnSpc>
              <a:spcBef>
                <a:spcPts val="650"/>
              </a:spcBef>
              <a:buFont typeface="Arial" panose="020B0502040204020203" pitchFamily="34" charset="0"/>
              <a:buChar char="•"/>
            </a:pPr>
            <a:r>
              <a:rPr sz="1400" spc="40" dirty="0">
                <a:cs typeface="Arial"/>
              </a:rPr>
              <a:t>Odağımız</a:t>
            </a:r>
            <a:r>
              <a:rPr sz="1400" spc="110" dirty="0">
                <a:cs typeface="Arial"/>
              </a:rPr>
              <a:t> </a:t>
            </a:r>
            <a:r>
              <a:rPr sz="1400" spc="40" dirty="0">
                <a:cs typeface="Arial"/>
              </a:rPr>
              <a:t>İnsan</a:t>
            </a:r>
            <a:r>
              <a:rPr sz="1400" spc="114" dirty="0">
                <a:cs typeface="Arial"/>
              </a:rPr>
              <a:t> </a:t>
            </a:r>
            <a:r>
              <a:rPr sz="1400" spc="40" dirty="0">
                <a:cs typeface="Arial"/>
              </a:rPr>
              <a:t>(Kaynak</a:t>
            </a:r>
            <a:r>
              <a:rPr sz="1400" spc="110" dirty="0">
                <a:cs typeface="Arial"/>
              </a:rPr>
              <a:t> </a:t>
            </a:r>
            <a:r>
              <a:rPr sz="1400" spc="-5" dirty="0">
                <a:cs typeface="Arial"/>
              </a:rPr>
              <a:t>-</a:t>
            </a:r>
            <a:r>
              <a:rPr sz="1400" spc="114" dirty="0">
                <a:cs typeface="Arial"/>
              </a:rPr>
              <a:t> </a:t>
            </a:r>
            <a:r>
              <a:rPr sz="1400" spc="40" dirty="0">
                <a:cs typeface="Arial"/>
              </a:rPr>
              <a:t>İnsana</a:t>
            </a:r>
            <a:r>
              <a:rPr sz="1400" spc="114" dirty="0">
                <a:cs typeface="Arial"/>
              </a:rPr>
              <a:t> </a:t>
            </a:r>
            <a:r>
              <a:rPr sz="1400" spc="35" dirty="0">
                <a:cs typeface="Arial"/>
              </a:rPr>
              <a:t>Dair</a:t>
            </a:r>
            <a:r>
              <a:rPr sz="1400" spc="110" dirty="0">
                <a:cs typeface="Arial"/>
              </a:rPr>
              <a:t> </a:t>
            </a:r>
            <a:r>
              <a:rPr sz="1400" spc="30" dirty="0">
                <a:cs typeface="Arial"/>
              </a:rPr>
              <a:t>Her</a:t>
            </a:r>
            <a:r>
              <a:rPr sz="1400" spc="114" dirty="0">
                <a:cs typeface="Arial"/>
              </a:rPr>
              <a:t> </a:t>
            </a:r>
            <a:r>
              <a:rPr sz="1400" spc="30" dirty="0">
                <a:cs typeface="Arial"/>
              </a:rPr>
              <a:t>Şey</a:t>
            </a:r>
            <a:r>
              <a:rPr sz="1400" spc="114" dirty="0">
                <a:cs typeface="Arial"/>
              </a:rPr>
              <a:t> </a:t>
            </a:r>
            <a:r>
              <a:rPr sz="1400" spc="-5" dirty="0">
                <a:cs typeface="Arial"/>
              </a:rPr>
              <a:t>)</a:t>
            </a:r>
            <a:endParaRPr sz="1400" dirty="0">
              <a:cs typeface="Arial"/>
            </a:endParaRPr>
          </a:p>
          <a:p>
            <a:pPr marL="430529" marR="304800" indent="-171450">
              <a:lnSpc>
                <a:spcPct val="146900"/>
              </a:lnSpc>
              <a:buFont typeface="Arial" panose="020B0502040204020203" pitchFamily="34" charset="0"/>
              <a:buChar char="•"/>
            </a:pPr>
            <a:r>
              <a:rPr sz="1400" spc="40" dirty="0">
                <a:cs typeface="Arial"/>
              </a:rPr>
              <a:t>PDRICMA</a:t>
            </a:r>
            <a:r>
              <a:rPr sz="1400" spc="114" dirty="0">
                <a:cs typeface="Arial"/>
              </a:rPr>
              <a:t> </a:t>
            </a:r>
            <a:r>
              <a:rPr sz="1400" spc="40" dirty="0">
                <a:cs typeface="Arial"/>
              </a:rPr>
              <a:t>Satış</a:t>
            </a:r>
            <a:r>
              <a:rPr sz="1400" spc="114" dirty="0">
                <a:cs typeface="Arial"/>
              </a:rPr>
              <a:t> </a:t>
            </a:r>
            <a:r>
              <a:rPr sz="1400" spc="45" dirty="0">
                <a:cs typeface="Arial"/>
              </a:rPr>
              <a:t>Performans</a:t>
            </a:r>
            <a:r>
              <a:rPr sz="1400" spc="120" dirty="0">
                <a:cs typeface="Arial"/>
              </a:rPr>
              <a:t> </a:t>
            </a:r>
            <a:r>
              <a:rPr sz="1400" spc="40" dirty="0">
                <a:cs typeface="Arial"/>
              </a:rPr>
              <a:t>Ölçeği</a:t>
            </a:r>
            <a:r>
              <a:rPr sz="1400" spc="114" dirty="0">
                <a:cs typeface="Arial"/>
              </a:rPr>
              <a:t> </a:t>
            </a:r>
            <a:r>
              <a:rPr sz="1400" spc="45" dirty="0">
                <a:cs typeface="Arial"/>
              </a:rPr>
              <a:t>Envanteri</a:t>
            </a:r>
            <a:r>
              <a:rPr sz="1400" spc="120" dirty="0">
                <a:cs typeface="Arial"/>
              </a:rPr>
              <a:t> </a:t>
            </a:r>
            <a:r>
              <a:rPr sz="1400" spc="30" dirty="0">
                <a:cs typeface="Arial"/>
              </a:rPr>
              <a:t>ile</a:t>
            </a:r>
            <a:r>
              <a:rPr sz="1400" spc="114" dirty="0">
                <a:cs typeface="Arial"/>
              </a:rPr>
              <a:t> </a:t>
            </a:r>
            <a:r>
              <a:rPr sz="1400" spc="40" dirty="0">
                <a:cs typeface="Arial"/>
              </a:rPr>
              <a:t>Satış</a:t>
            </a:r>
            <a:r>
              <a:rPr sz="1400" spc="120" dirty="0">
                <a:cs typeface="Arial"/>
              </a:rPr>
              <a:t> </a:t>
            </a:r>
            <a:r>
              <a:rPr sz="1400" spc="45" dirty="0">
                <a:cs typeface="Arial"/>
              </a:rPr>
              <a:t>Yöneticisinin</a:t>
            </a:r>
            <a:r>
              <a:rPr sz="1400" spc="114" dirty="0">
                <a:cs typeface="Arial"/>
              </a:rPr>
              <a:t> </a:t>
            </a:r>
            <a:r>
              <a:rPr sz="1400" spc="40" dirty="0">
                <a:cs typeface="Arial"/>
              </a:rPr>
              <a:t>Kendini </a:t>
            </a:r>
            <a:r>
              <a:rPr sz="1400" spc="-305" dirty="0">
                <a:cs typeface="Arial"/>
              </a:rPr>
              <a:t> </a:t>
            </a:r>
            <a:r>
              <a:rPr sz="1400" spc="45" dirty="0">
                <a:cs typeface="Arial"/>
              </a:rPr>
              <a:t>Keşfetmesi</a:t>
            </a:r>
            <a:endParaRPr sz="1400" dirty="0">
              <a:cs typeface="Arial"/>
            </a:endParaRPr>
          </a:p>
          <a:p>
            <a:pPr marL="430529" indent="-171450">
              <a:lnSpc>
                <a:spcPct val="100000"/>
              </a:lnSpc>
              <a:spcBef>
                <a:spcPts val="645"/>
              </a:spcBef>
              <a:buFont typeface="Arial" panose="020B0502040204020203" pitchFamily="34" charset="0"/>
              <a:buChar char="•"/>
            </a:pPr>
            <a:r>
              <a:rPr sz="1400" spc="40" dirty="0">
                <a:cs typeface="Arial"/>
              </a:rPr>
              <a:t>Satış</a:t>
            </a:r>
            <a:r>
              <a:rPr sz="1400" spc="95" dirty="0">
                <a:cs typeface="Arial"/>
              </a:rPr>
              <a:t> </a:t>
            </a:r>
            <a:r>
              <a:rPr sz="1400" spc="40" dirty="0">
                <a:cs typeface="Arial"/>
              </a:rPr>
              <a:t>Koçluğu</a:t>
            </a:r>
            <a:r>
              <a:rPr sz="1400" spc="100" dirty="0">
                <a:cs typeface="Arial"/>
              </a:rPr>
              <a:t> </a:t>
            </a:r>
            <a:r>
              <a:rPr sz="1400" spc="20" dirty="0">
                <a:cs typeface="Arial"/>
              </a:rPr>
              <a:t>ve</a:t>
            </a:r>
            <a:r>
              <a:rPr sz="1400" spc="95" dirty="0">
                <a:cs typeface="Arial"/>
              </a:rPr>
              <a:t> </a:t>
            </a:r>
            <a:r>
              <a:rPr sz="1400" spc="35" dirty="0">
                <a:cs typeface="Arial"/>
              </a:rPr>
              <a:t>Gücü</a:t>
            </a:r>
            <a:endParaRPr sz="1400" dirty="0">
              <a:cs typeface="Arial"/>
            </a:endParaRPr>
          </a:p>
          <a:p>
            <a:pPr marL="430529" indent="-171450">
              <a:lnSpc>
                <a:spcPct val="100000"/>
              </a:lnSpc>
              <a:spcBef>
                <a:spcPts val="645"/>
              </a:spcBef>
              <a:buFont typeface="Arial" panose="020B0502040204020203" pitchFamily="34" charset="0"/>
              <a:buChar char="•"/>
            </a:pPr>
            <a:r>
              <a:rPr sz="1400" spc="45" dirty="0">
                <a:cs typeface="Arial"/>
              </a:rPr>
              <a:t>Performans</a:t>
            </a:r>
            <a:r>
              <a:rPr sz="1400" spc="100" dirty="0">
                <a:cs typeface="Arial"/>
              </a:rPr>
              <a:t> </a:t>
            </a:r>
            <a:r>
              <a:rPr sz="1400" spc="45" dirty="0">
                <a:cs typeface="Arial"/>
              </a:rPr>
              <a:t>Arttırmanın</a:t>
            </a:r>
            <a:r>
              <a:rPr sz="1400" spc="105" dirty="0">
                <a:cs typeface="Arial"/>
              </a:rPr>
              <a:t> </a:t>
            </a:r>
            <a:r>
              <a:rPr sz="1400" spc="40" dirty="0">
                <a:cs typeface="Arial"/>
              </a:rPr>
              <a:t>Temel</a:t>
            </a:r>
            <a:r>
              <a:rPr sz="1400" spc="105" dirty="0">
                <a:cs typeface="Arial"/>
              </a:rPr>
              <a:t> </a:t>
            </a:r>
            <a:r>
              <a:rPr sz="1400" spc="40" dirty="0">
                <a:cs typeface="Arial"/>
              </a:rPr>
              <a:t>Yolları</a:t>
            </a:r>
            <a:endParaRPr sz="1400" dirty="0">
              <a:cs typeface="Arial"/>
            </a:endParaRPr>
          </a:p>
          <a:p>
            <a:pPr marL="430529" indent="-171450">
              <a:lnSpc>
                <a:spcPct val="100000"/>
              </a:lnSpc>
              <a:spcBef>
                <a:spcPts val="645"/>
              </a:spcBef>
              <a:buFont typeface="Arial" panose="020B0502040204020203" pitchFamily="34" charset="0"/>
              <a:buChar char="•"/>
            </a:pPr>
            <a:r>
              <a:rPr sz="1400" spc="40" dirty="0">
                <a:cs typeface="Arial"/>
              </a:rPr>
              <a:t>İçsel</a:t>
            </a:r>
            <a:r>
              <a:rPr sz="1400" spc="105" dirty="0">
                <a:cs typeface="Arial"/>
              </a:rPr>
              <a:t> </a:t>
            </a:r>
            <a:r>
              <a:rPr sz="1400" spc="45" dirty="0">
                <a:cs typeface="Arial"/>
              </a:rPr>
              <a:t>Motivasyonu</a:t>
            </a:r>
            <a:r>
              <a:rPr sz="1400" spc="105" dirty="0">
                <a:cs typeface="Arial"/>
              </a:rPr>
              <a:t> </a:t>
            </a:r>
            <a:r>
              <a:rPr sz="1400" spc="45" dirty="0">
                <a:cs typeface="Arial"/>
              </a:rPr>
              <a:t>Arttırmak </a:t>
            </a:r>
            <a:r>
              <a:rPr sz="1400" spc="114" dirty="0">
                <a:cs typeface="Arial"/>
              </a:rPr>
              <a:t> </a:t>
            </a:r>
            <a:r>
              <a:rPr sz="1400" spc="-5" dirty="0">
                <a:cs typeface="Arial"/>
              </a:rPr>
              <a:t>-</a:t>
            </a:r>
            <a:r>
              <a:rPr sz="1400" spc="480" dirty="0">
                <a:cs typeface="Arial"/>
              </a:rPr>
              <a:t> </a:t>
            </a:r>
            <a:r>
              <a:rPr sz="1400" spc="40" dirty="0">
                <a:cs typeface="Arial"/>
              </a:rPr>
              <a:t>Satışta</a:t>
            </a:r>
            <a:r>
              <a:rPr sz="1400" spc="105" dirty="0">
                <a:cs typeface="Arial"/>
              </a:rPr>
              <a:t> </a:t>
            </a:r>
            <a:r>
              <a:rPr sz="1400" spc="40" dirty="0">
                <a:cs typeface="Arial"/>
              </a:rPr>
              <a:t>Hedef</a:t>
            </a:r>
            <a:endParaRPr sz="1400" dirty="0">
              <a:cs typeface="Arial"/>
            </a:endParaRPr>
          </a:p>
          <a:p>
            <a:pPr marL="430529" marR="880744" indent="-171450" algn="just">
              <a:lnSpc>
                <a:spcPct val="146900"/>
              </a:lnSpc>
              <a:buFont typeface="Arial" panose="020B0502040204020203" pitchFamily="34" charset="0"/>
              <a:buChar char="•"/>
            </a:pPr>
            <a:r>
              <a:rPr sz="1400" spc="40" dirty="0">
                <a:cs typeface="Arial"/>
              </a:rPr>
              <a:t>Satış Kapamada Engel </a:t>
            </a:r>
            <a:r>
              <a:rPr sz="1400" spc="45" dirty="0">
                <a:cs typeface="Arial"/>
              </a:rPr>
              <a:t>İnançları </a:t>
            </a:r>
            <a:r>
              <a:rPr sz="1400" spc="40" dirty="0">
                <a:cs typeface="Arial"/>
              </a:rPr>
              <a:t>Ortaya </a:t>
            </a:r>
            <a:r>
              <a:rPr sz="1400" spc="40" dirty="0" err="1">
                <a:cs typeface="Arial"/>
              </a:rPr>
              <a:t>Çıkarmak</a:t>
            </a:r>
            <a:r>
              <a:rPr sz="1400" spc="40" dirty="0">
                <a:cs typeface="Arial"/>
              </a:rPr>
              <a:t> </a:t>
            </a:r>
            <a:r>
              <a:rPr lang="tr-TR" sz="1400" spc="-5" dirty="0">
                <a:cs typeface="Arial"/>
              </a:rPr>
              <a:t>–</a:t>
            </a:r>
            <a:r>
              <a:rPr sz="1400" dirty="0">
                <a:cs typeface="Arial"/>
              </a:rPr>
              <a:t> </a:t>
            </a:r>
            <a:r>
              <a:rPr sz="1400" spc="45" dirty="0" err="1">
                <a:cs typeface="Arial"/>
              </a:rPr>
              <a:t>İletişim</a:t>
            </a:r>
            <a:endParaRPr lang="tr-TR" sz="1400" spc="45" dirty="0">
              <a:cs typeface="Arial"/>
            </a:endParaRPr>
          </a:p>
          <a:p>
            <a:pPr marL="259079" marR="880744" algn="just">
              <a:lnSpc>
                <a:spcPct val="146900"/>
              </a:lnSpc>
            </a:pPr>
            <a:endParaRPr lang="tr-TR" sz="1400" b="1" spc="45" dirty="0">
              <a:cs typeface="Arial"/>
            </a:endParaRPr>
          </a:p>
          <a:p>
            <a:pPr marL="259079" marR="880744" algn="just">
              <a:lnSpc>
                <a:spcPct val="146900"/>
              </a:lnSpc>
            </a:pPr>
            <a:r>
              <a:rPr sz="1400" b="1" spc="40" dirty="0">
                <a:cs typeface="Arial"/>
              </a:rPr>
              <a:t>Program</a:t>
            </a:r>
            <a:r>
              <a:rPr sz="1400" b="1" spc="110" dirty="0">
                <a:cs typeface="Arial"/>
              </a:rPr>
              <a:t> </a:t>
            </a:r>
            <a:r>
              <a:rPr sz="1400" b="1" spc="45" dirty="0">
                <a:cs typeface="Arial"/>
              </a:rPr>
              <a:t>Sonrası:</a:t>
            </a:r>
            <a:r>
              <a:rPr sz="1400" b="1" spc="110" dirty="0">
                <a:cs typeface="Arial"/>
              </a:rPr>
              <a:t> </a:t>
            </a:r>
            <a:r>
              <a:rPr sz="1400" spc="40" dirty="0">
                <a:cs typeface="Arial"/>
              </a:rPr>
              <a:t>Program</a:t>
            </a:r>
            <a:r>
              <a:rPr sz="1400" spc="110" dirty="0">
                <a:cs typeface="Arial"/>
              </a:rPr>
              <a:t> </a:t>
            </a:r>
            <a:r>
              <a:rPr sz="1400" spc="45" dirty="0">
                <a:cs typeface="Arial"/>
              </a:rPr>
              <a:t>Learnardo</a:t>
            </a:r>
            <a:r>
              <a:rPr sz="1400" spc="110" dirty="0">
                <a:cs typeface="Arial"/>
              </a:rPr>
              <a:t> </a:t>
            </a:r>
            <a:r>
              <a:rPr sz="1400" spc="45" dirty="0">
                <a:cs typeface="Arial"/>
              </a:rPr>
              <a:t>Dijital</a:t>
            </a:r>
            <a:r>
              <a:rPr sz="1400" spc="110" dirty="0">
                <a:cs typeface="Arial"/>
              </a:rPr>
              <a:t> </a:t>
            </a:r>
            <a:r>
              <a:rPr sz="1400" spc="40" dirty="0">
                <a:cs typeface="Arial"/>
              </a:rPr>
              <a:t>Gelişim</a:t>
            </a:r>
            <a:r>
              <a:rPr sz="1400" spc="110" dirty="0">
                <a:cs typeface="Arial"/>
              </a:rPr>
              <a:t> </a:t>
            </a:r>
            <a:r>
              <a:rPr sz="1400" spc="45" dirty="0">
                <a:cs typeface="Arial"/>
              </a:rPr>
              <a:t>Yolculuğu</a:t>
            </a:r>
            <a:r>
              <a:rPr sz="1400" spc="110" dirty="0">
                <a:cs typeface="Arial"/>
              </a:rPr>
              <a:t> </a:t>
            </a:r>
            <a:r>
              <a:rPr sz="1400" spc="30" dirty="0">
                <a:cs typeface="Arial"/>
              </a:rPr>
              <a:t>ile </a:t>
            </a:r>
            <a:r>
              <a:rPr sz="1400" spc="35" dirty="0">
                <a:cs typeface="Arial"/>
              </a:rPr>
              <a:t> </a:t>
            </a:r>
            <a:r>
              <a:rPr sz="1400" spc="45" dirty="0">
                <a:cs typeface="Arial"/>
              </a:rPr>
              <a:t>desteklenmektedir.</a:t>
            </a:r>
            <a:r>
              <a:rPr sz="1400" spc="125" dirty="0">
                <a:cs typeface="Arial"/>
              </a:rPr>
              <a:t> </a:t>
            </a:r>
            <a:r>
              <a:rPr sz="1400" spc="40" dirty="0">
                <a:cs typeface="Arial"/>
              </a:rPr>
              <a:t>Program</a:t>
            </a:r>
            <a:r>
              <a:rPr sz="1400" spc="125" dirty="0">
                <a:cs typeface="Arial"/>
              </a:rPr>
              <a:t> </a:t>
            </a:r>
            <a:r>
              <a:rPr sz="1400" spc="40" dirty="0">
                <a:cs typeface="Arial"/>
              </a:rPr>
              <a:t>sonunda</a:t>
            </a:r>
            <a:r>
              <a:rPr sz="1400" spc="125" dirty="0">
                <a:cs typeface="Arial"/>
              </a:rPr>
              <a:t> </a:t>
            </a:r>
            <a:r>
              <a:rPr sz="1400" spc="40" dirty="0" err="1">
                <a:cs typeface="Arial"/>
              </a:rPr>
              <a:t>kişiler</a:t>
            </a:r>
            <a:r>
              <a:rPr sz="1400" spc="130" dirty="0">
                <a:cs typeface="Arial"/>
              </a:rPr>
              <a:t> </a:t>
            </a:r>
            <a:r>
              <a:rPr sz="1400" spc="30" dirty="0">
                <a:cs typeface="Arial"/>
              </a:rPr>
              <a:t>12</a:t>
            </a:r>
            <a:r>
              <a:rPr sz="1400" spc="125" dirty="0">
                <a:cs typeface="Arial"/>
              </a:rPr>
              <a:t> </a:t>
            </a:r>
            <a:r>
              <a:rPr sz="1400" spc="40" dirty="0">
                <a:cs typeface="Arial"/>
              </a:rPr>
              <a:t>aylık</a:t>
            </a:r>
            <a:r>
              <a:rPr sz="1400" spc="125" dirty="0">
                <a:cs typeface="Arial"/>
              </a:rPr>
              <a:t> </a:t>
            </a:r>
            <a:r>
              <a:rPr sz="1400" spc="35" dirty="0">
                <a:cs typeface="Arial"/>
              </a:rPr>
              <a:t>süre</a:t>
            </a:r>
            <a:r>
              <a:rPr sz="1400" spc="130" dirty="0">
                <a:cs typeface="Arial"/>
              </a:rPr>
              <a:t> </a:t>
            </a:r>
            <a:r>
              <a:rPr sz="1400" spc="40" dirty="0">
                <a:cs typeface="Arial"/>
              </a:rPr>
              <a:t>boyunca</a:t>
            </a:r>
            <a:r>
              <a:rPr sz="1400" spc="125" dirty="0">
                <a:cs typeface="Arial"/>
              </a:rPr>
              <a:t> </a:t>
            </a:r>
            <a:r>
              <a:rPr sz="1400" spc="30" dirty="0">
                <a:cs typeface="Arial"/>
              </a:rPr>
              <a:t>her</a:t>
            </a:r>
            <a:r>
              <a:rPr sz="1400" spc="125" dirty="0">
                <a:cs typeface="Arial"/>
              </a:rPr>
              <a:t> </a:t>
            </a:r>
            <a:r>
              <a:rPr sz="1400" spc="20" dirty="0">
                <a:cs typeface="Arial"/>
              </a:rPr>
              <a:t>ay</a:t>
            </a:r>
            <a:r>
              <a:rPr sz="1400" spc="125" dirty="0">
                <a:cs typeface="Arial"/>
              </a:rPr>
              <a:t> </a:t>
            </a:r>
            <a:r>
              <a:rPr sz="1400" spc="40" dirty="0">
                <a:cs typeface="Arial"/>
              </a:rPr>
              <a:t>düzenli </a:t>
            </a:r>
            <a:r>
              <a:rPr sz="1400" spc="-300" dirty="0">
                <a:cs typeface="Arial"/>
              </a:rPr>
              <a:t> </a:t>
            </a:r>
            <a:r>
              <a:rPr sz="1400" spc="40" dirty="0">
                <a:cs typeface="Arial"/>
              </a:rPr>
              <a:t>olarak</a:t>
            </a:r>
            <a:r>
              <a:rPr sz="1400" spc="114" dirty="0">
                <a:cs typeface="Arial"/>
              </a:rPr>
              <a:t> </a:t>
            </a:r>
            <a:r>
              <a:rPr sz="1400" spc="40" dirty="0">
                <a:cs typeface="Arial"/>
              </a:rPr>
              <a:t>makale,</a:t>
            </a:r>
            <a:r>
              <a:rPr sz="1400" spc="120" dirty="0">
                <a:cs typeface="Arial"/>
              </a:rPr>
              <a:t> </a:t>
            </a:r>
            <a:r>
              <a:rPr sz="1400" spc="45" dirty="0">
                <a:cs typeface="Arial"/>
              </a:rPr>
              <a:t>podcast,</a:t>
            </a:r>
            <a:r>
              <a:rPr sz="1400" spc="114" dirty="0">
                <a:cs typeface="Arial"/>
              </a:rPr>
              <a:t> </a:t>
            </a:r>
            <a:r>
              <a:rPr sz="1400" spc="45" dirty="0">
                <a:cs typeface="Arial"/>
              </a:rPr>
              <a:t>e-learning</a:t>
            </a:r>
            <a:r>
              <a:rPr sz="1400" spc="120" dirty="0">
                <a:cs typeface="Arial"/>
              </a:rPr>
              <a:t> </a:t>
            </a:r>
            <a:r>
              <a:rPr sz="1400" spc="20" dirty="0">
                <a:cs typeface="Arial"/>
              </a:rPr>
              <a:t>ve</a:t>
            </a:r>
            <a:r>
              <a:rPr sz="1400" spc="114" dirty="0">
                <a:cs typeface="Arial"/>
              </a:rPr>
              <a:t> </a:t>
            </a:r>
            <a:r>
              <a:rPr sz="1400" spc="40" dirty="0">
                <a:cs typeface="Arial"/>
              </a:rPr>
              <a:t>micro</a:t>
            </a:r>
            <a:r>
              <a:rPr sz="1400" spc="120" dirty="0">
                <a:cs typeface="Arial"/>
              </a:rPr>
              <a:t> </a:t>
            </a:r>
            <a:r>
              <a:rPr sz="1400" spc="45" dirty="0">
                <a:cs typeface="Arial"/>
              </a:rPr>
              <a:t>e-learning</a:t>
            </a:r>
            <a:r>
              <a:rPr sz="1400" spc="114" dirty="0">
                <a:cs typeface="Arial"/>
              </a:rPr>
              <a:t> </a:t>
            </a:r>
            <a:r>
              <a:rPr sz="1400" spc="45" dirty="0">
                <a:cs typeface="Arial"/>
              </a:rPr>
              <a:t>programlar</a:t>
            </a:r>
            <a:r>
              <a:rPr sz="1400" spc="120" dirty="0">
                <a:cs typeface="Arial"/>
              </a:rPr>
              <a:t> </a:t>
            </a:r>
            <a:r>
              <a:rPr sz="1400" spc="30" dirty="0">
                <a:cs typeface="Arial"/>
              </a:rPr>
              <a:t>ile</a:t>
            </a:r>
            <a:r>
              <a:rPr sz="1400" spc="114" dirty="0">
                <a:cs typeface="Arial"/>
              </a:rPr>
              <a:t> </a:t>
            </a:r>
            <a:r>
              <a:rPr sz="1400" spc="45" dirty="0">
                <a:cs typeface="Arial"/>
              </a:rPr>
              <a:t>desteklenir. </a:t>
            </a:r>
            <a:r>
              <a:rPr sz="1400" spc="-305" dirty="0">
                <a:cs typeface="Arial"/>
              </a:rPr>
              <a:t> </a:t>
            </a:r>
            <a:r>
              <a:rPr sz="1400" spc="20" dirty="0">
                <a:cs typeface="Arial"/>
              </a:rPr>
              <a:t>Bu</a:t>
            </a:r>
            <a:r>
              <a:rPr sz="1400" spc="110" dirty="0">
                <a:cs typeface="Arial"/>
              </a:rPr>
              <a:t> </a:t>
            </a:r>
            <a:r>
              <a:rPr sz="1400" spc="40" dirty="0">
                <a:cs typeface="Arial"/>
              </a:rPr>
              <a:t>eğitim</a:t>
            </a:r>
            <a:r>
              <a:rPr sz="1400" spc="110" dirty="0">
                <a:cs typeface="Arial"/>
              </a:rPr>
              <a:t> </a:t>
            </a:r>
            <a:r>
              <a:rPr sz="1400" spc="45" dirty="0">
                <a:cs typeface="Arial"/>
              </a:rPr>
              <a:t>programının</a:t>
            </a:r>
            <a:r>
              <a:rPr sz="1400" spc="110" dirty="0">
                <a:cs typeface="Arial"/>
              </a:rPr>
              <a:t> </a:t>
            </a:r>
            <a:r>
              <a:rPr sz="1400" spc="40" dirty="0">
                <a:cs typeface="Arial"/>
              </a:rPr>
              <a:t>sonunda</a:t>
            </a:r>
            <a:r>
              <a:rPr sz="1400" spc="110" dirty="0">
                <a:cs typeface="Arial"/>
              </a:rPr>
              <a:t> </a:t>
            </a:r>
            <a:r>
              <a:rPr sz="1400" spc="45" dirty="0">
                <a:cs typeface="Arial"/>
              </a:rPr>
              <a:t>katılımcılar;</a:t>
            </a:r>
            <a:endParaRPr sz="1400" dirty="0">
              <a:cs typeface="Arial"/>
            </a:endParaRPr>
          </a:p>
          <a:p>
            <a:pPr marL="430529" marR="261620" indent="-171450">
              <a:lnSpc>
                <a:spcPct val="146900"/>
              </a:lnSpc>
              <a:buFont typeface="Arial" panose="020B0502040204020203" pitchFamily="34" charset="0"/>
              <a:buChar char="•"/>
            </a:pPr>
            <a:r>
              <a:rPr sz="1400" spc="40" dirty="0">
                <a:cs typeface="Arial"/>
              </a:rPr>
              <a:t>Temel</a:t>
            </a:r>
            <a:r>
              <a:rPr sz="1400" spc="130" dirty="0">
                <a:cs typeface="Arial"/>
              </a:rPr>
              <a:t> </a:t>
            </a:r>
            <a:r>
              <a:rPr sz="1400" spc="40" dirty="0">
                <a:cs typeface="Arial"/>
              </a:rPr>
              <a:t>Koçluk</a:t>
            </a:r>
            <a:r>
              <a:rPr sz="1400" spc="130" dirty="0">
                <a:cs typeface="Arial"/>
              </a:rPr>
              <a:t> </a:t>
            </a:r>
            <a:r>
              <a:rPr sz="1400" spc="45" dirty="0">
                <a:cs typeface="Arial"/>
              </a:rPr>
              <a:t>Becerilerini</a:t>
            </a:r>
            <a:r>
              <a:rPr sz="1400" spc="135" dirty="0">
                <a:cs typeface="Arial"/>
              </a:rPr>
              <a:t> </a:t>
            </a:r>
            <a:r>
              <a:rPr sz="1400" spc="40" dirty="0">
                <a:cs typeface="Arial"/>
              </a:rPr>
              <a:t>nasıl</a:t>
            </a:r>
            <a:r>
              <a:rPr sz="1400" spc="130" dirty="0">
                <a:cs typeface="Arial"/>
              </a:rPr>
              <a:t> </a:t>
            </a:r>
            <a:r>
              <a:rPr sz="1400" spc="45" dirty="0">
                <a:cs typeface="Arial"/>
              </a:rPr>
              <a:t>geliştireceklerini</a:t>
            </a:r>
            <a:r>
              <a:rPr sz="1400" spc="135" dirty="0">
                <a:cs typeface="Arial"/>
              </a:rPr>
              <a:t> </a:t>
            </a:r>
            <a:r>
              <a:rPr sz="1400" spc="45" dirty="0">
                <a:cs typeface="Arial"/>
              </a:rPr>
              <a:t>ayrıntılarıyla</a:t>
            </a:r>
            <a:r>
              <a:rPr sz="1400" spc="130" dirty="0">
                <a:cs typeface="Arial"/>
              </a:rPr>
              <a:t> </a:t>
            </a:r>
            <a:r>
              <a:rPr sz="1400" spc="45" dirty="0">
                <a:cs typeface="Arial"/>
              </a:rPr>
              <a:t>keşfedecekler, </a:t>
            </a:r>
            <a:r>
              <a:rPr sz="1400" spc="-305" dirty="0">
                <a:cs typeface="Arial"/>
              </a:rPr>
              <a:t> </a:t>
            </a:r>
            <a:r>
              <a:rPr sz="1400" spc="40" dirty="0">
                <a:cs typeface="Arial"/>
              </a:rPr>
              <a:t>Satış</a:t>
            </a:r>
            <a:r>
              <a:rPr sz="1400" spc="110" dirty="0">
                <a:cs typeface="Arial"/>
              </a:rPr>
              <a:t> </a:t>
            </a:r>
            <a:r>
              <a:rPr sz="1400" spc="45" dirty="0">
                <a:cs typeface="Arial"/>
              </a:rPr>
              <a:t>Koçluğunun</a:t>
            </a:r>
            <a:r>
              <a:rPr sz="1400" spc="110" dirty="0">
                <a:cs typeface="Arial"/>
              </a:rPr>
              <a:t> </a:t>
            </a:r>
            <a:r>
              <a:rPr sz="1400" spc="45" dirty="0">
                <a:cs typeface="Arial"/>
              </a:rPr>
              <a:t>rollerini</a:t>
            </a:r>
            <a:r>
              <a:rPr sz="1400" spc="114" dirty="0">
                <a:cs typeface="Arial"/>
              </a:rPr>
              <a:t> </a:t>
            </a:r>
            <a:r>
              <a:rPr sz="1400" spc="20" dirty="0">
                <a:cs typeface="Arial"/>
              </a:rPr>
              <a:t>ve</a:t>
            </a:r>
            <a:r>
              <a:rPr sz="1400" spc="110" dirty="0">
                <a:cs typeface="Arial"/>
              </a:rPr>
              <a:t> </a:t>
            </a:r>
            <a:r>
              <a:rPr sz="1400" spc="45" dirty="0">
                <a:cs typeface="Arial"/>
              </a:rPr>
              <a:t>sorumluluklarını</a:t>
            </a:r>
            <a:r>
              <a:rPr sz="1400" spc="114" dirty="0">
                <a:cs typeface="Arial"/>
              </a:rPr>
              <a:t> </a:t>
            </a:r>
            <a:r>
              <a:rPr sz="1400" spc="45" dirty="0">
                <a:cs typeface="Arial"/>
              </a:rPr>
              <a:t>kavrayacaklar,</a:t>
            </a:r>
            <a:endParaRPr sz="1400" dirty="0">
              <a:cs typeface="Arial"/>
            </a:endParaRPr>
          </a:p>
          <a:p>
            <a:pPr marL="430529" marR="929005" indent="-171450">
              <a:lnSpc>
                <a:spcPct val="146900"/>
              </a:lnSpc>
              <a:buFont typeface="Arial" panose="020B0502040204020203" pitchFamily="34" charset="0"/>
              <a:buChar char="•"/>
            </a:pPr>
            <a:r>
              <a:rPr sz="1400" spc="40" dirty="0">
                <a:cs typeface="Arial"/>
              </a:rPr>
              <a:t>Satış</a:t>
            </a:r>
            <a:r>
              <a:rPr sz="1400" spc="110" dirty="0">
                <a:cs typeface="Arial"/>
              </a:rPr>
              <a:t> </a:t>
            </a:r>
            <a:r>
              <a:rPr sz="1400" spc="35" dirty="0">
                <a:cs typeface="Arial"/>
              </a:rPr>
              <a:t>Koçu</a:t>
            </a:r>
            <a:r>
              <a:rPr sz="1400" spc="110" dirty="0">
                <a:cs typeface="Arial"/>
              </a:rPr>
              <a:t> </a:t>
            </a:r>
            <a:r>
              <a:rPr sz="1400" spc="45" dirty="0">
                <a:cs typeface="Arial"/>
              </a:rPr>
              <a:t>şapkasıyla,</a:t>
            </a:r>
            <a:r>
              <a:rPr sz="1400" spc="114" dirty="0">
                <a:cs typeface="Arial"/>
              </a:rPr>
              <a:t> </a:t>
            </a:r>
            <a:r>
              <a:rPr sz="1400" spc="40" dirty="0">
                <a:cs typeface="Arial"/>
              </a:rPr>
              <a:t>satış</a:t>
            </a:r>
            <a:r>
              <a:rPr sz="1400" spc="110" dirty="0">
                <a:cs typeface="Arial"/>
              </a:rPr>
              <a:t> </a:t>
            </a:r>
            <a:r>
              <a:rPr sz="1400" spc="45" dirty="0">
                <a:cs typeface="Arial"/>
              </a:rPr>
              <a:t>ekiplerine</a:t>
            </a:r>
            <a:r>
              <a:rPr sz="1400" spc="110" dirty="0">
                <a:cs typeface="Arial"/>
              </a:rPr>
              <a:t> </a:t>
            </a:r>
            <a:r>
              <a:rPr sz="1400" spc="45" dirty="0">
                <a:cs typeface="Arial"/>
              </a:rPr>
              <a:t>yapacakları</a:t>
            </a:r>
            <a:r>
              <a:rPr sz="1400" spc="114" dirty="0">
                <a:cs typeface="Arial"/>
              </a:rPr>
              <a:t> </a:t>
            </a:r>
            <a:r>
              <a:rPr sz="1400" spc="40" dirty="0">
                <a:cs typeface="Arial"/>
              </a:rPr>
              <a:t>koçluk</a:t>
            </a:r>
            <a:r>
              <a:rPr sz="1400" spc="110" dirty="0">
                <a:cs typeface="Arial"/>
              </a:rPr>
              <a:t> </a:t>
            </a:r>
            <a:r>
              <a:rPr sz="1400" spc="45" dirty="0">
                <a:cs typeface="Arial"/>
              </a:rPr>
              <a:t>modelini </a:t>
            </a:r>
            <a:r>
              <a:rPr sz="1400" spc="-305" dirty="0">
                <a:cs typeface="Arial"/>
              </a:rPr>
              <a:t> </a:t>
            </a:r>
            <a:r>
              <a:rPr sz="1400" spc="45" dirty="0" err="1">
                <a:cs typeface="Arial"/>
              </a:rPr>
              <a:t>belirleyecekler</a:t>
            </a:r>
            <a:r>
              <a:rPr sz="1400" spc="45" dirty="0">
                <a:cs typeface="Arial"/>
              </a:rPr>
              <a:t>,</a:t>
            </a:r>
            <a:endParaRPr lang="tr-TR" sz="1400" dirty="0">
              <a:cs typeface="Arial"/>
            </a:endParaRPr>
          </a:p>
          <a:p>
            <a:pPr marL="430529" marR="929005" indent="-171450">
              <a:lnSpc>
                <a:spcPct val="146900"/>
              </a:lnSpc>
              <a:buFont typeface="Arial" panose="020B0502040204020203" pitchFamily="34" charset="0"/>
              <a:buChar char="•"/>
            </a:pPr>
            <a:r>
              <a:rPr sz="1400" spc="40" dirty="0">
                <a:cs typeface="Arial"/>
              </a:rPr>
              <a:t>Satış</a:t>
            </a:r>
            <a:r>
              <a:rPr sz="1400" spc="135" dirty="0">
                <a:cs typeface="Arial"/>
              </a:rPr>
              <a:t> </a:t>
            </a:r>
            <a:r>
              <a:rPr sz="1400" spc="40" dirty="0">
                <a:cs typeface="Arial"/>
              </a:rPr>
              <a:t>Koçları</a:t>
            </a:r>
            <a:r>
              <a:rPr sz="1400" spc="135" dirty="0">
                <a:cs typeface="Arial"/>
              </a:rPr>
              <a:t> </a:t>
            </a:r>
            <a:r>
              <a:rPr sz="1400" spc="40" dirty="0">
                <a:cs typeface="Arial"/>
              </a:rPr>
              <a:t>olarak,</a:t>
            </a:r>
            <a:r>
              <a:rPr sz="1400" spc="135" dirty="0">
                <a:cs typeface="Arial"/>
              </a:rPr>
              <a:t> </a:t>
            </a:r>
            <a:r>
              <a:rPr sz="1400" spc="45" dirty="0">
                <a:cs typeface="Arial"/>
              </a:rPr>
              <a:t>ekiplerine</a:t>
            </a:r>
            <a:r>
              <a:rPr sz="1400" spc="135" dirty="0">
                <a:cs typeface="Arial"/>
              </a:rPr>
              <a:t> </a:t>
            </a:r>
            <a:r>
              <a:rPr sz="1400" spc="45" dirty="0">
                <a:cs typeface="Arial"/>
              </a:rPr>
              <a:t>gerçekleştirdikleri</a:t>
            </a:r>
            <a:r>
              <a:rPr sz="1400" spc="135" dirty="0">
                <a:cs typeface="Arial"/>
              </a:rPr>
              <a:t> </a:t>
            </a:r>
            <a:r>
              <a:rPr sz="1400" spc="45" dirty="0">
                <a:cs typeface="Arial"/>
              </a:rPr>
              <a:t>koçluklarda</a:t>
            </a:r>
            <a:r>
              <a:rPr sz="1400" spc="135" dirty="0">
                <a:cs typeface="Arial"/>
              </a:rPr>
              <a:t> </a:t>
            </a:r>
            <a:r>
              <a:rPr sz="1400" spc="45" dirty="0">
                <a:cs typeface="Arial"/>
              </a:rPr>
              <a:t>yetkinliklerini </a:t>
            </a:r>
            <a:r>
              <a:rPr sz="1400" spc="-305" dirty="0">
                <a:cs typeface="Arial"/>
              </a:rPr>
              <a:t> </a:t>
            </a:r>
            <a:r>
              <a:rPr sz="1400" spc="50" dirty="0" err="1">
                <a:cs typeface="Arial"/>
              </a:rPr>
              <a:t>sergileyebileceklerdir</a:t>
            </a:r>
            <a:r>
              <a:rPr sz="1400" spc="50" dirty="0">
                <a:cs typeface="Arial"/>
              </a:rPr>
              <a:t>.</a:t>
            </a:r>
            <a:endParaRPr lang="tr-TR" sz="1400" spc="50" dirty="0">
              <a:cs typeface="Arial"/>
            </a:endParaRPr>
          </a:p>
          <a:p>
            <a:pPr marL="430529" marR="929005" indent="-171450">
              <a:lnSpc>
                <a:spcPct val="146900"/>
              </a:lnSpc>
              <a:buFont typeface="Arial" panose="020B0502040204020203" pitchFamily="34" charset="0"/>
              <a:buChar char="•"/>
            </a:pPr>
            <a:endParaRPr lang="tr-TR" sz="1400" spc="50" dirty="0">
              <a:cs typeface="Arial"/>
            </a:endParaRPr>
          </a:p>
          <a:p>
            <a:pPr marL="259079" marR="929005">
              <a:lnSpc>
                <a:spcPct val="146900"/>
              </a:lnSpc>
            </a:pPr>
            <a:r>
              <a:rPr lang="tr-TR" sz="1400" spc="50" dirty="0">
                <a:cs typeface="Arial"/>
              </a:rPr>
              <a:t>Program ICF Akredite CCE programıdır.</a:t>
            </a:r>
            <a:endParaRPr sz="1400" dirty="0">
              <a:cs typeface="Arial"/>
            </a:endParaRPr>
          </a:p>
        </p:txBody>
      </p:sp>
      <p:pic>
        <p:nvPicPr>
          <p:cNvPr id="2" name="Resim 1" descr="yazı tipi, metin, logo, grafik içeren bir resim&#10;&#10;Açıklama otomatik olarak oluşturuldu">
            <a:extLst>
              <a:ext uri="{FF2B5EF4-FFF2-40B4-BE49-F238E27FC236}">
                <a16:creationId xmlns:a16="http://schemas.microsoft.com/office/drawing/2014/main" id="{4BA9B715-74B4-7944-E9AF-1A32417EA8B7}"/>
              </a:ext>
            </a:extLst>
          </p:cNvPr>
          <p:cNvPicPr>
            <a:picLocks noChangeAspect="1"/>
          </p:cNvPicPr>
          <p:nvPr/>
        </p:nvPicPr>
        <p:blipFill>
          <a:blip r:embed="rId3"/>
          <a:stretch>
            <a:fillRect/>
          </a:stretch>
        </p:blipFill>
        <p:spPr>
          <a:xfrm>
            <a:off x="6435725" y="9582150"/>
            <a:ext cx="771525" cy="644525"/>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1042</TotalTime>
  <Words>3515</Words>
  <Application>Microsoft Macintosh PowerPoint</Application>
  <PresentationFormat>Özel</PresentationFormat>
  <Paragraphs>334</Paragraphs>
  <Slides>21</Slides>
  <Notes>1</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21</vt:i4>
      </vt:variant>
    </vt:vector>
  </HeadingPairs>
  <TitlesOfParts>
    <vt:vector size="33" baseType="lpstr">
      <vt:lpstr>Calibri</vt:lpstr>
      <vt:lpstr>Wingdings</vt:lpstr>
      <vt:lpstr>Lato Light</vt:lpstr>
      <vt:lpstr>Book Antiqua</vt:lpstr>
      <vt:lpstr>Open Sans</vt:lpstr>
      <vt:lpstr>Aptos</vt:lpstr>
      <vt:lpstr>Palatino Linotype</vt:lpstr>
      <vt:lpstr>Symbol</vt:lpstr>
      <vt:lpstr>Arial</vt:lpstr>
      <vt:lpstr>Times New Roman</vt:lpstr>
      <vt:lpstr>Roboto</vt:lpstr>
      <vt:lpstr>Office Theme</vt:lpstr>
      <vt:lpstr>PowerPoint Sunusu</vt:lpstr>
      <vt:lpstr>PowerPoint Sunusu</vt:lpstr>
      <vt:lpstr>FARKIMIZ</vt:lpstr>
      <vt:lpstr>PowerPoint Sunusu</vt:lpstr>
      <vt:lpstr>KOÇLUK VE MENTORLUK ÇÖZÜMLERİMİZ</vt:lpstr>
      <vt:lpstr>PDRICMA LEVEL 1 PROFESYONEL KOÇLUK EĞİTİM PROGRAMI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PDRICMA</dc:title>
  <dc:creator>eda yavas</dc:creator>
  <cp:keywords>DAEoABtniOk,BAEVJ8CB0eQ</cp:keywords>
  <cp:lastModifiedBy>Binnur Kayabey</cp:lastModifiedBy>
  <cp:revision>44</cp:revision>
  <dcterms:created xsi:type="dcterms:W3CDTF">2021-08-11T20:28:45Z</dcterms:created>
  <dcterms:modified xsi:type="dcterms:W3CDTF">2024-05-10T09:13:26Z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2021-08-24T00:00:00Z</vt:filetime>
  </property>
  <property fmtid="{D5CDD505-2E9C-101B-9397-08002B2CF9AE}" pid="3" name="ArticulateGUID">
    <vt:lpwstr>8AF0E9DD-F34C-4196-BC84-439FB2A4A403</vt:lpwstr>
  </property>
  <property fmtid="{D5CDD505-2E9C-101B-9397-08002B2CF9AE}" pid="4" name="ArticulatePath">
    <vt:lpwstr>PDRICMA Katalog v2-08.09.2021</vt:lpwstr>
  </property>
</Properties>
</file>